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1"/>
  </p:notesMasterIdLst>
  <p:handoutMasterIdLst>
    <p:handoutMasterId r:id="rId32"/>
  </p:handoutMasterIdLst>
  <p:sldIdLst>
    <p:sldId id="322" r:id="rId2"/>
    <p:sldId id="429" r:id="rId3"/>
    <p:sldId id="440" r:id="rId4"/>
    <p:sldId id="441" r:id="rId5"/>
    <p:sldId id="442" r:id="rId6"/>
    <p:sldId id="467" r:id="rId7"/>
    <p:sldId id="475" r:id="rId8"/>
    <p:sldId id="476" r:id="rId9"/>
    <p:sldId id="443" r:id="rId10"/>
    <p:sldId id="444" r:id="rId11"/>
    <p:sldId id="480" r:id="rId12"/>
    <p:sldId id="479" r:id="rId13"/>
    <p:sldId id="478" r:id="rId14"/>
    <p:sldId id="477" r:id="rId15"/>
    <p:sldId id="483" r:id="rId16"/>
    <p:sldId id="482" r:id="rId17"/>
    <p:sldId id="481" r:id="rId18"/>
    <p:sldId id="488" r:id="rId19"/>
    <p:sldId id="487" r:id="rId20"/>
    <p:sldId id="486" r:id="rId21"/>
    <p:sldId id="484" r:id="rId22"/>
    <p:sldId id="492" r:id="rId23"/>
    <p:sldId id="491" r:id="rId24"/>
    <p:sldId id="490" r:id="rId25"/>
    <p:sldId id="437" r:id="rId26"/>
    <p:sldId id="344" r:id="rId27"/>
    <p:sldId id="345" r:id="rId28"/>
    <p:sldId id="474" r:id="rId29"/>
    <p:sldId id="428" r:id="rId30"/>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3712"/>
    <a:srgbClr val="C22C0E"/>
    <a:srgbClr val="7030A0"/>
    <a:srgbClr val="FFFF00"/>
    <a:srgbClr val="72E488"/>
    <a:srgbClr val="E5F8E0"/>
    <a:srgbClr val="C0C0C0"/>
    <a:srgbClr val="DDDDDD"/>
    <a:srgbClr val="EBECBE"/>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185" autoAdjust="0"/>
    <p:restoredTop sz="94444" autoAdjust="0"/>
  </p:normalViewPr>
  <p:slideViewPr>
    <p:cSldViewPr>
      <p:cViewPr>
        <p:scale>
          <a:sx n="70" d="100"/>
          <a:sy n="70" d="100"/>
        </p:scale>
        <p:origin x="-1374" y="-336"/>
      </p:cViewPr>
      <p:guideLst>
        <p:guide orient="horz" pos="2160"/>
        <p:guide pos="2880"/>
      </p:guideLst>
    </p:cSldViewPr>
  </p:slideViewPr>
  <p:outlineViewPr>
    <p:cViewPr>
      <p:scale>
        <a:sx n="33" d="100"/>
        <a:sy n="33" d="100"/>
      </p:scale>
      <p:origin x="0" y="11899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CAC49B-3C49-4A79-BF77-A630D6047A68}" type="doc">
      <dgm:prSet loTypeId="urn:microsoft.com/office/officeart/2005/8/layout/cycle5" loCatId="cycle" qsTypeId="urn:microsoft.com/office/officeart/2005/8/quickstyle/simple3" qsCatId="simple" csTypeId="urn:microsoft.com/office/officeart/2005/8/colors/accent1_2" csCatId="accent1" phldr="1"/>
      <dgm:spPr/>
      <dgm:t>
        <a:bodyPr/>
        <a:lstStyle/>
        <a:p>
          <a:endParaRPr lang="en-US"/>
        </a:p>
      </dgm:t>
    </dgm:pt>
    <dgm:pt modelId="{57ED0E64-1AEA-4521-913C-53C7226A0B0B}">
      <dgm:prSet phldrT="[Text]" custT="1"/>
      <dgm:spPr>
        <a:solidFill>
          <a:schemeClr val="accent1">
            <a:lumMod val="40000"/>
            <a:lumOff val="60000"/>
          </a:schemeClr>
        </a:solidFill>
      </dgm:spPr>
      <dgm:t>
        <a:bodyPr/>
        <a:lstStyle/>
        <a:p>
          <a:pPr algn="ctr"/>
          <a:r>
            <a:rPr lang="fa-IR" sz="1800" b="1" dirty="0" smtClean="0">
              <a:solidFill>
                <a:srgbClr val="000000"/>
              </a:solidFill>
              <a:latin typeface="Tahoma" pitchFamily="34" charset="0"/>
              <a:ea typeface="Times New Roman" pitchFamily="18" charset="0"/>
              <a:cs typeface="B Nazanin" pitchFamily="2" charset="-78"/>
            </a:rPr>
            <a:t>ا فزایش سپرده گذاری</a:t>
          </a:r>
          <a:endParaRPr lang="en-US" sz="1800" b="1" dirty="0">
            <a:latin typeface="Times New Roman" pitchFamily="18" charset="0"/>
            <a:cs typeface="Nazanin" pitchFamily="2" charset="-78"/>
          </a:endParaRPr>
        </a:p>
      </dgm:t>
    </dgm:pt>
    <dgm:pt modelId="{7F0E879B-473A-440F-8C0C-E4A427060EC1}" type="parTrans" cxnId="{749B3A29-5751-4D17-B7A4-DEEEAC62CAF8}">
      <dgm:prSet/>
      <dgm:spPr/>
      <dgm:t>
        <a:bodyPr/>
        <a:lstStyle/>
        <a:p>
          <a:pPr algn="ctr"/>
          <a:endParaRPr lang="en-US">
            <a:latin typeface="Times New Roman" pitchFamily="18" charset="0"/>
            <a:cs typeface="+mn-cs"/>
          </a:endParaRPr>
        </a:p>
      </dgm:t>
    </dgm:pt>
    <dgm:pt modelId="{2B3B6F53-C0DB-40FB-9BB4-67A6C062509C}" type="sibTrans" cxnId="{749B3A29-5751-4D17-B7A4-DEEEAC62CAF8}">
      <dgm:prSet/>
      <dgm:spPr>
        <a:ln cmpd="thickThin">
          <a:solidFill>
            <a:schemeClr val="tx2"/>
          </a:solidFill>
        </a:ln>
      </dgm:spPr>
      <dgm:t>
        <a:bodyPr/>
        <a:lstStyle/>
        <a:p>
          <a:pPr algn="ctr"/>
          <a:endParaRPr lang="en-US">
            <a:latin typeface="Times New Roman" pitchFamily="18" charset="0"/>
            <a:cs typeface="+mn-cs"/>
          </a:endParaRPr>
        </a:p>
      </dgm:t>
    </dgm:pt>
    <dgm:pt modelId="{03DC4F49-C5D0-4E44-B5C6-17776B89562B}">
      <dgm:prSet phldrT="[Text]" custT="1"/>
      <dgm:spPr>
        <a:solidFill>
          <a:schemeClr val="accent1">
            <a:lumMod val="40000"/>
            <a:lumOff val="60000"/>
          </a:schemeClr>
        </a:solidFill>
      </dgm:spPr>
      <dgm:t>
        <a:bodyPr/>
        <a:lstStyle/>
        <a:p>
          <a:pPr algn="ctr"/>
          <a:r>
            <a:rPr lang="fa-IR" sz="1800" b="1" dirty="0" smtClean="0">
              <a:solidFill>
                <a:srgbClr val="000000"/>
              </a:solidFill>
              <a:latin typeface="Tahoma" pitchFamily="34" charset="0"/>
              <a:ea typeface="Times New Roman" pitchFamily="18" charset="0"/>
              <a:cs typeface="B Nazanin" pitchFamily="2" charset="-78"/>
            </a:rPr>
            <a:t>افزایش منابع جهت تخصیص</a:t>
          </a:r>
          <a:endParaRPr lang="en-US" sz="1800" b="1" dirty="0">
            <a:latin typeface="Times New Roman" pitchFamily="18" charset="0"/>
            <a:cs typeface="Nazanin" pitchFamily="2" charset="-78"/>
          </a:endParaRPr>
        </a:p>
      </dgm:t>
    </dgm:pt>
    <dgm:pt modelId="{7D66675A-F42A-4546-AFA4-BE616D69080F}" type="parTrans" cxnId="{7994743E-31A3-490E-A243-4DAF9E597CB6}">
      <dgm:prSet/>
      <dgm:spPr/>
      <dgm:t>
        <a:bodyPr/>
        <a:lstStyle/>
        <a:p>
          <a:pPr algn="ctr"/>
          <a:endParaRPr lang="en-US">
            <a:latin typeface="Times New Roman" pitchFamily="18" charset="0"/>
            <a:cs typeface="+mn-cs"/>
          </a:endParaRPr>
        </a:p>
      </dgm:t>
    </dgm:pt>
    <dgm:pt modelId="{559C9B4B-7D14-4FAC-A8B8-4039A19C4651}" type="sibTrans" cxnId="{7994743E-31A3-490E-A243-4DAF9E597CB6}">
      <dgm:prSet/>
      <dgm:spPr>
        <a:ln>
          <a:solidFill>
            <a:schemeClr val="tx1"/>
          </a:solidFill>
        </a:ln>
      </dgm:spPr>
      <dgm:t>
        <a:bodyPr/>
        <a:lstStyle/>
        <a:p>
          <a:pPr algn="ctr"/>
          <a:endParaRPr lang="en-US">
            <a:latin typeface="Times New Roman" pitchFamily="18" charset="0"/>
            <a:cs typeface="+mn-cs"/>
          </a:endParaRPr>
        </a:p>
      </dgm:t>
    </dgm:pt>
    <dgm:pt modelId="{D0D2221D-B199-450D-A136-AE085820D0BE}">
      <dgm:prSet phldrT="[Text]" custT="1"/>
      <dgm:spPr>
        <a:solidFill>
          <a:schemeClr val="accent1">
            <a:lumMod val="40000"/>
            <a:lumOff val="60000"/>
          </a:schemeClr>
        </a:solidFill>
      </dgm:spPr>
      <dgm:t>
        <a:bodyPr/>
        <a:lstStyle/>
        <a:p>
          <a:pPr algn="ctr"/>
          <a:r>
            <a:rPr lang="fa-IR" sz="1800" b="1" dirty="0" smtClean="0">
              <a:solidFill>
                <a:srgbClr val="000000"/>
              </a:solidFill>
              <a:latin typeface="Tahoma" pitchFamily="34" charset="0"/>
              <a:ea typeface="Times New Roman" pitchFamily="18" charset="0"/>
              <a:cs typeface="B Nazanin" pitchFamily="2" charset="-78"/>
            </a:rPr>
            <a:t>افزایش توان تسهیلاتی و سرمایه گذاری </a:t>
          </a:r>
          <a:endParaRPr lang="en-US" sz="1800" b="1" dirty="0">
            <a:latin typeface="Times New Roman" pitchFamily="18" charset="0"/>
            <a:cs typeface="Nazanin" pitchFamily="2" charset="-78"/>
          </a:endParaRPr>
        </a:p>
      </dgm:t>
    </dgm:pt>
    <dgm:pt modelId="{0F5336B6-AFAF-46CB-ABE4-478D5457F762}" type="parTrans" cxnId="{8BB55095-28CC-4E29-924B-96CD9EA75B74}">
      <dgm:prSet/>
      <dgm:spPr/>
      <dgm:t>
        <a:bodyPr/>
        <a:lstStyle/>
        <a:p>
          <a:pPr algn="ctr"/>
          <a:endParaRPr lang="en-US">
            <a:latin typeface="Times New Roman" pitchFamily="18" charset="0"/>
            <a:cs typeface="+mn-cs"/>
          </a:endParaRPr>
        </a:p>
      </dgm:t>
    </dgm:pt>
    <dgm:pt modelId="{D3B3A818-6595-4E07-B490-2E28A323C74E}" type="sibTrans" cxnId="{8BB55095-28CC-4E29-924B-96CD9EA75B74}">
      <dgm:prSet/>
      <dgm:spPr>
        <a:ln>
          <a:solidFill>
            <a:schemeClr val="tx2"/>
          </a:solidFill>
        </a:ln>
      </dgm:spPr>
      <dgm:t>
        <a:bodyPr/>
        <a:lstStyle/>
        <a:p>
          <a:pPr algn="ctr"/>
          <a:endParaRPr lang="en-US">
            <a:latin typeface="Times New Roman" pitchFamily="18" charset="0"/>
            <a:cs typeface="+mn-cs"/>
          </a:endParaRPr>
        </a:p>
      </dgm:t>
    </dgm:pt>
    <dgm:pt modelId="{9B3E499C-D9BE-4E49-B3E4-598572C0E7C8}">
      <dgm:prSet phldrT="[Text]" custT="1"/>
      <dgm:spPr>
        <a:solidFill>
          <a:schemeClr val="accent1">
            <a:lumMod val="40000"/>
            <a:lumOff val="60000"/>
          </a:schemeClr>
        </a:solidFill>
      </dgm:spPr>
      <dgm:t>
        <a:bodyPr/>
        <a:lstStyle/>
        <a:p>
          <a:pPr algn="ctr"/>
          <a:r>
            <a:rPr lang="fa-IR" sz="1800" b="1" dirty="0" smtClean="0">
              <a:solidFill>
                <a:srgbClr val="000000"/>
              </a:solidFill>
              <a:latin typeface="Tahoma" pitchFamily="34" charset="0"/>
              <a:ea typeface="Times New Roman" pitchFamily="18" charset="0"/>
              <a:cs typeface="B Nazanin" pitchFamily="2" charset="-78"/>
            </a:rPr>
            <a:t>افزایش سود آوری</a:t>
          </a:r>
          <a:endParaRPr lang="en-US" sz="1800" b="1" dirty="0">
            <a:latin typeface="Times New Roman" pitchFamily="18" charset="0"/>
            <a:cs typeface="Nazanin" pitchFamily="2" charset="-78"/>
          </a:endParaRPr>
        </a:p>
      </dgm:t>
    </dgm:pt>
    <dgm:pt modelId="{0A432B21-C79A-49FB-B817-03C22AC0AD72}" type="parTrans" cxnId="{78A940FC-BBB0-4D79-AAF8-ABD51B1EF107}">
      <dgm:prSet/>
      <dgm:spPr/>
      <dgm:t>
        <a:bodyPr/>
        <a:lstStyle/>
        <a:p>
          <a:pPr algn="ctr"/>
          <a:endParaRPr lang="en-US">
            <a:latin typeface="Times New Roman" pitchFamily="18" charset="0"/>
            <a:cs typeface="+mn-cs"/>
          </a:endParaRPr>
        </a:p>
      </dgm:t>
    </dgm:pt>
    <dgm:pt modelId="{5204764B-663A-47E7-B829-F97E229C4E95}" type="sibTrans" cxnId="{78A940FC-BBB0-4D79-AAF8-ABD51B1EF107}">
      <dgm:prSet/>
      <dgm:spPr>
        <a:ln>
          <a:solidFill>
            <a:schemeClr val="tx2"/>
          </a:solidFill>
        </a:ln>
      </dgm:spPr>
      <dgm:t>
        <a:bodyPr/>
        <a:lstStyle/>
        <a:p>
          <a:pPr algn="ctr"/>
          <a:endParaRPr lang="en-US">
            <a:latin typeface="Times New Roman" pitchFamily="18" charset="0"/>
            <a:cs typeface="+mn-cs"/>
          </a:endParaRPr>
        </a:p>
      </dgm:t>
    </dgm:pt>
    <dgm:pt modelId="{C62C8BE4-5D2A-4851-8455-A8E588C5151E}">
      <dgm:prSet phldrT="[Text]" custT="1"/>
      <dgm:spPr>
        <a:solidFill>
          <a:schemeClr val="accent1">
            <a:lumMod val="75000"/>
          </a:schemeClr>
        </a:solidFill>
      </dgm:spPr>
      <dgm:t>
        <a:bodyPr/>
        <a:lstStyle/>
        <a:p>
          <a:pPr algn="ctr" rtl="1"/>
          <a:r>
            <a:rPr lang="fa-IR" sz="2000" b="1" dirty="0" smtClean="0">
              <a:solidFill>
                <a:schemeClr val="bg1"/>
              </a:solidFill>
              <a:latin typeface="Times New Roman" pitchFamily="18" charset="0"/>
              <a:cs typeface="Nazanin" pitchFamily="2" charset="-78"/>
            </a:rPr>
            <a:t> </a:t>
          </a:r>
          <a:r>
            <a:rPr lang="fa-IR" sz="2000" b="1" dirty="0" smtClean="0">
              <a:solidFill>
                <a:srgbClr val="000000"/>
              </a:solidFill>
              <a:latin typeface="Tahoma" pitchFamily="34" charset="0"/>
              <a:ea typeface="Times New Roman" pitchFamily="18" charset="0"/>
              <a:cs typeface="B Nazanin" pitchFamily="2" charset="-78"/>
            </a:rPr>
            <a:t>افزایش امید به  تداوم فعالیت و رشد </a:t>
          </a:r>
          <a:endParaRPr lang="en-US" sz="2000" b="1" dirty="0">
            <a:solidFill>
              <a:schemeClr val="bg1"/>
            </a:solidFill>
            <a:latin typeface="Times New Roman" pitchFamily="18" charset="0"/>
            <a:cs typeface="Nazanin" pitchFamily="2" charset="-78"/>
          </a:endParaRPr>
        </a:p>
      </dgm:t>
    </dgm:pt>
    <dgm:pt modelId="{8BB3ED6A-18F2-4D1A-BF16-BB2CDE1B1B1E}" type="parTrans" cxnId="{2C59C901-F800-4584-A851-86B9A1A3A832}">
      <dgm:prSet/>
      <dgm:spPr/>
      <dgm:t>
        <a:bodyPr/>
        <a:lstStyle/>
        <a:p>
          <a:pPr algn="ctr"/>
          <a:endParaRPr lang="en-US">
            <a:latin typeface="Times New Roman" pitchFamily="18" charset="0"/>
            <a:cs typeface="+mn-cs"/>
          </a:endParaRPr>
        </a:p>
      </dgm:t>
    </dgm:pt>
    <dgm:pt modelId="{374710B1-D652-49FB-9482-DB17B358FCA4}" type="sibTrans" cxnId="{2C59C901-F800-4584-A851-86B9A1A3A832}">
      <dgm:prSet/>
      <dgm:spPr>
        <a:ln>
          <a:solidFill>
            <a:schemeClr val="tx2"/>
          </a:solidFill>
        </a:ln>
      </dgm:spPr>
      <dgm:t>
        <a:bodyPr/>
        <a:lstStyle/>
        <a:p>
          <a:pPr algn="ctr"/>
          <a:endParaRPr lang="en-US">
            <a:latin typeface="Times New Roman" pitchFamily="18" charset="0"/>
            <a:cs typeface="+mn-cs"/>
          </a:endParaRPr>
        </a:p>
      </dgm:t>
    </dgm:pt>
    <dgm:pt modelId="{BD8BDAC1-090E-4025-AF40-5F1F11B15AAA}">
      <dgm:prSet custT="1"/>
      <dgm:spPr>
        <a:solidFill>
          <a:schemeClr val="accent1">
            <a:lumMod val="75000"/>
          </a:schemeClr>
        </a:solidFill>
      </dgm:spPr>
      <dgm:t>
        <a:bodyPr/>
        <a:lstStyle/>
        <a:p>
          <a:pPr algn="ctr"/>
          <a:r>
            <a:rPr lang="fa-IR" sz="2400" b="1" dirty="0" smtClean="0">
              <a:solidFill>
                <a:srgbClr val="000000"/>
              </a:solidFill>
              <a:latin typeface="Tahoma" pitchFamily="34" charset="0"/>
              <a:ea typeface="Times New Roman" pitchFamily="18" charset="0"/>
              <a:cs typeface="B Nazanin" pitchFamily="2" charset="-78"/>
            </a:rPr>
            <a:t>افزایش اعتماد عمومی</a:t>
          </a:r>
          <a:endParaRPr lang="en-US" sz="2400" b="1" dirty="0">
            <a:solidFill>
              <a:schemeClr val="bg1"/>
            </a:solidFill>
            <a:latin typeface="Times New Roman" pitchFamily="18" charset="0"/>
            <a:cs typeface="Nazanin" pitchFamily="2" charset="-78"/>
          </a:endParaRPr>
        </a:p>
      </dgm:t>
    </dgm:pt>
    <dgm:pt modelId="{130A0BFB-7D30-4D90-8853-6FD33E66355E}" type="parTrans" cxnId="{2B9EB705-02CD-4114-BF35-CFF321315821}">
      <dgm:prSet/>
      <dgm:spPr/>
      <dgm:t>
        <a:bodyPr/>
        <a:lstStyle/>
        <a:p>
          <a:pPr algn="ctr"/>
          <a:endParaRPr lang="en-US">
            <a:latin typeface="Times New Roman" pitchFamily="18" charset="0"/>
            <a:cs typeface="+mn-cs"/>
          </a:endParaRPr>
        </a:p>
      </dgm:t>
    </dgm:pt>
    <dgm:pt modelId="{AEA7E2D0-C68B-4B46-8DF7-70EC2E7DE628}" type="sibTrans" cxnId="{2B9EB705-02CD-4114-BF35-CFF321315821}">
      <dgm:prSet/>
      <dgm:spPr>
        <a:ln w="19050" cmpd="sng">
          <a:solidFill>
            <a:schemeClr val="tx2"/>
          </a:solidFill>
        </a:ln>
        <a:effectLst>
          <a:outerShdw blurRad="50800" dist="50800" dir="5400000" sx="41000" sy="41000" algn="ctr" rotWithShape="0">
            <a:srgbClr val="000000">
              <a:alpha val="43137"/>
            </a:srgbClr>
          </a:outerShdw>
        </a:effectLst>
      </dgm:spPr>
      <dgm:t>
        <a:bodyPr/>
        <a:lstStyle/>
        <a:p>
          <a:pPr algn="ctr"/>
          <a:endParaRPr lang="en-US">
            <a:latin typeface="Times New Roman" pitchFamily="18" charset="0"/>
            <a:cs typeface="+mn-cs"/>
          </a:endParaRPr>
        </a:p>
      </dgm:t>
    </dgm:pt>
    <dgm:pt modelId="{A0537BFD-0227-4BCF-94EA-EEF15A7E701D}" type="pres">
      <dgm:prSet presAssocID="{41CAC49B-3C49-4A79-BF77-A630D6047A68}" presName="cycle" presStyleCnt="0">
        <dgm:presLayoutVars>
          <dgm:dir/>
          <dgm:resizeHandles val="exact"/>
        </dgm:presLayoutVars>
      </dgm:prSet>
      <dgm:spPr/>
      <dgm:t>
        <a:bodyPr/>
        <a:lstStyle/>
        <a:p>
          <a:endParaRPr lang="en-US"/>
        </a:p>
      </dgm:t>
    </dgm:pt>
    <dgm:pt modelId="{6FDB8C47-B186-4848-9F8B-B0DCEC753376}" type="pres">
      <dgm:prSet presAssocID="{57ED0E64-1AEA-4521-913C-53C7226A0B0B}" presName="node" presStyleLbl="node1" presStyleIdx="0" presStyleCnt="6" custScaleX="120717" custRadScaleRad="97986" custRadScaleInc="1811">
        <dgm:presLayoutVars>
          <dgm:bulletEnabled val="1"/>
        </dgm:presLayoutVars>
      </dgm:prSet>
      <dgm:spPr/>
      <dgm:t>
        <a:bodyPr/>
        <a:lstStyle/>
        <a:p>
          <a:endParaRPr lang="en-US"/>
        </a:p>
      </dgm:t>
    </dgm:pt>
    <dgm:pt modelId="{504372CD-2677-4AF3-A988-9F13A12DB57E}" type="pres">
      <dgm:prSet presAssocID="{57ED0E64-1AEA-4521-913C-53C7226A0B0B}" presName="spNode" presStyleCnt="0"/>
      <dgm:spPr/>
    </dgm:pt>
    <dgm:pt modelId="{C6665FB9-12D7-43C1-A695-B73CD9DBD22F}" type="pres">
      <dgm:prSet presAssocID="{2B3B6F53-C0DB-40FB-9BB4-67A6C062509C}" presName="sibTrans" presStyleLbl="sibTrans1D1" presStyleIdx="0" presStyleCnt="6"/>
      <dgm:spPr/>
      <dgm:t>
        <a:bodyPr/>
        <a:lstStyle/>
        <a:p>
          <a:endParaRPr lang="en-US"/>
        </a:p>
      </dgm:t>
    </dgm:pt>
    <dgm:pt modelId="{32407717-7695-4F6C-930A-EA7D9C88D705}" type="pres">
      <dgm:prSet presAssocID="{03DC4F49-C5D0-4E44-B5C6-17776B89562B}" presName="node" presStyleLbl="node1" presStyleIdx="1" presStyleCnt="6" custScaleX="148636" custRadScaleRad="105639" custRadScaleInc="15776">
        <dgm:presLayoutVars>
          <dgm:bulletEnabled val="1"/>
        </dgm:presLayoutVars>
      </dgm:prSet>
      <dgm:spPr/>
      <dgm:t>
        <a:bodyPr/>
        <a:lstStyle/>
        <a:p>
          <a:endParaRPr lang="en-US"/>
        </a:p>
      </dgm:t>
    </dgm:pt>
    <dgm:pt modelId="{29F0DC6E-AA96-4972-AD0A-ECE0B7D36CED}" type="pres">
      <dgm:prSet presAssocID="{03DC4F49-C5D0-4E44-B5C6-17776B89562B}" presName="spNode" presStyleCnt="0"/>
      <dgm:spPr/>
    </dgm:pt>
    <dgm:pt modelId="{5106892C-6785-4EFE-8B2E-85DABD73176D}" type="pres">
      <dgm:prSet presAssocID="{559C9B4B-7D14-4FAC-A8B8-4039A19C4651}" presName="sibTrans" presStyleLbl="sibTrans1D1" presStyleIdx="1" presStyleCnt="6"/>
      <dgm:spPr/>
      <dgm:t>
        <a:bodyPr/>
        <a:lstStyle/>
        <a:p>
          <a:endParaRPr lang="en-US"/>
        </a:p>
      </dgm:t>
    </dgm:pt>
    <dgm:pt modelId="{EB57A62D-CB49-42ED-B1A2-3294B20F5ED4}" type="pres">
      <dgm:prSet presAssocID="{D0D2221D-B199-450D-A136-AE085820D0BE}" presName="node" presStyleLbl="node1" presStyleIdx="2" presStyleCnt="6" custScaleX="160247">
        <dgm:presLayoutVars>
          <dgm:bulletEnabled val="1"/>
        </dgm:presLayoutVars>
      </dgm:prSet>
      <dgm:spPr/>
      <dgm:t>
        <a:bodyPr/>
        <a:lstStyle/>
        <a:p>
          <a:endParaRPr lang="en-US"/>
        </a:p>
      </dgm:t>
    </dgm:pt>
    <dgm:pt modelId="{07DAF40D-1E3E-4CB8-978E-CCF4C1248DB3}" type="pres">
      <dgm:prSet presAssocID="{D0D2221D-B199-450D-A136-AE085820D0BE}" presName="spNode" presStyleCnt="0"/>
      <dgm:spPr/>
    </dgm:pt>
    <dgm:pt modelId="{50D8244F-B095-418D-9991-D6293076A19F}" type="pres">
      <dgm:prSet presAssocID="{D3B3A818-6595-4E07-B490-2E28A323C74E}" presName="sibTrans" presStyleLbl="sibTrans1D1" presStyleIdx="2" presStyleCnt="6"/>
      <dgm:spPr/>
      <dgm:t>
        <a:bodyPr/>
        <a:lstStyle/>
        <a:p>
          <a:endParaRPr lang="en-US"/>
        </a:p>
      </dgm:t>
    </dgm:pt>
    <dgm:pt modelId="{423CBC7E-8F61-4447-82FB-BDE4FD252F59}" type="pres">
      <dgm:prSet presAssocID="{9B3E499C-D9BE-4E49-B3E4-598572C0E7C8}" presName="node" presStyleLbl="node1" presStyleIdx="3" presStyleCnt="6" custScaleX="126589">
        <dgm:presLayoutVars>
          <dgm:bulletEnabled val="1"/>
        </dgm:presLayoutVars>
      </dgm:prSet>
      <dgm:spPr/>
      <dgm:t>
        <a:bodyPr/>
        <a:lstStyle/>
        <a:p>
          <a:endParaRPr lang="en-US"/>
        </a:p>
      </dgm:t>
    </dgm:pt>
    <dgm:pt modelId="{0C2591E0-38FF-4C67-AF28-F86742C14CC5}" type="pres">
      <dgm:prSet presAssocID="{9B3E499C-D9BE-4E49-B3E4-598572C0E7C8}" presName="spNode" presStyleCnt="0"/>
      <dgm:spPr/>
    </dgm:pt>
    <dgm:pt modelId="{DA87DC81-9B26-4BE2-AECB-E25B5F04CE43}" type="pres">
      <dgm:prSet presAssocID="{5204764B-663A-47E7-B829-F97E229C4E95}" presName="sibTrans" presStyleLbl="sibTrans1D1" presStyleIdx="3" presStyleCnt="6"/>
      <dgm:spPr/>
      <dgm:t>
        <a:bodyPr/>
        <a:lstStyle/>
        <a:p>
          <a:endParaRPr lang="en-US"/>
        </a:p>
      </dgm:t>
    </dgm:pt>
    <dgm:pt modelId="{533685FF-415F-4429-B0B5-D1B624EE56F8}" type="pres">
      <dgm:prSet presAssocID="{C62C8BE4-5D2A-4851-8455-A8E588C5151E}" presName="node" presStyleLbl="node1" presStyleIdx="4" presStyleCnt="6" custScaleX="141602">
        <dgm:presLayoutVars>
          <dgm:bulletEnabled val="1"/>
        </dgm:presLayoutVars>
      </dgm:prSet>
      <dgm:spPr/>
      <dgm:t>
        <a:bodyPr/>
        <a:lstStyle/>
        <a:p>
          <a:endParaRPr lang="en-US"/>
        </a:p>
      </dgm:t>
    </dgm:pt>
    <dgm:pt modelId="{4255F64C-CAA7-498E-AC4F-746284981BF2}" type="pres">
      <dgm:prSet presAssocID="{C62C8BE4-5D2A-4851-8455-A8E588C5151E}" presName="spNode" presStyleCnt="0"/>
      <dgm:spPr/>
    </dgm:pt>
    <dgm:pt modelId="{078B11A7-744F-4321-B405-E204BFEA2573}" type="pres">
      <dgm:prSet presAssocID="{374710B1-D652-49FB-9482-DB17B358FCA4}" presName="sibTrans" presStyleLbl="sibTrans1D1" presStyleIdx="4" presStyleCnt="6"/>
      <dgm:spPr/>
      <dgm:t>
        <a:bodyPr/>
        <a:lstStyle/>
        <a:p>
          <a:endParaRPr lang="en-US"/>
        </a:p>
      </dgm:t>
    </dgm:pt>
    <dgm:pt modelId="{4D154BE3-3CC1-41C9-BFF5-66174535C8D9}" type="pres">
      <dgm:prSet presAssocID="{BD8BDAC1-090E-4025-AF40-5F1F11B15AAA}" presName="node" presStyleLbl="node1" presStyleIdx="5" presStyleCnt="6" custScaleX="148504" custRadScaleRad="101241" custRadScaleInc="-26369">
        <dgm:presLayoutVars>
          <dgm:bulletEnabled val="1"/>
        </dgm:presLayoutVars>
      </dgm:prSet>
      <dgm:spPr/>
      <dgm:t>
        <a:bodyPr/>
        <a:lstStyle/>
        <a:p>
          <a:endParaRPr lang="en-US"/>
        </a:p>
      </dgm:t>
    </dgm:pt>
    <dgm:pt modelId="{3E92705C-DD17-4E80-BABB-4893655E1DE4}" type="pres">
      <dgm:prSet presAssocID="{BD8BDAC1-090E-4025-AF40-5F1F11B15AAA}" presName="spNode" presStyleCnt="0"/>
      <dgm:spPr/>
    </dgm:pt>
    <dgm:pt modelId="{2A86E4F1-1274-4EC6-B3CF-35F9CA2DF175}" type="pres">
      <dgm:prSet presAssocID="{AEA7E2D0-C68B-4B46-8DF7-70EC2E7DE628}" presName="sibTrans" presStyleLbl="sibTrans1D1" presStyleIdx="5" presStyleCnt="6"/>
      <dgm:spPr/>
      <dgm:t>
        <a:bodyPr/>
        <a:lstStyle/>
        <a:p>
          <a:endParaRPr lang="en-US"/>
        </a:p>
      </dgm:t>
    </dgm:pt>
  </dgm:ptLst>
  <dgm:cxnLst>
    <dgm:cxn modelId="{749B3A29-5751-4D17-B7A4-DEEEAC62CAF8}" srcId="{41CAC49B-3C49-4A79-BF77-A630D6047A68}" destId="{57ED0E64-1AEA-4521-913C-53C7226A0B0B}" srcOrd="0" destOrd="0" parTransId="{7F0E879B-473A-440F-8C0C-E4A427060EC1}" sibTransId="{2B3B6F53-C0DB-40FB-9BB4-67A6C062509C}"/>
    <dgm:cxn modelId="{1DC1D8F2-DE51-426C-AB16-C13449988669}" type="presOf" srcId="{2B3B6F53-C0DB-40FB-9BB4-67A6C062509C}" destId="{C6665FB9-12D7-43C1-A695-B73CD9DBD22F}" srcOrd="0" destOrd="0" presId="urn:microsoft.com/office/officeart/2005/8/layout/cycle5"/>
    <dgm:cxn modelId="{77037D4E-26BA-4504-A237-92A9AEA3A071}" type="presOf" srcId="{D3B3A818-6595-4E07-B490-2E28A323C74E}" destId="{50D8244F-B095-418D-9991-D6293076A19F}" srcOrd="0" destOrd="0" presId="urn:microsoft.com/office/officeart/2005/8/layout/cycle5"/>
    <dgm:cxn modelId="{78A940FC-BBB0-4D79-AAF8-ABD51B1EF107}" srcId="{41CAC49B-3C49-4A79-BF77-A630D6047A68}" destId="{9B3E499C-D9BE-4E49-B3E4-598572C0E7C8}" srcOrd="3" destOrd="0" parTransId="{0A432B21-C79A-49FB-B817-03C22AC0AD72}" sibTransId="{5204764B-663A-47E7-B829-F97E229C4E95}"/>
    <dgm:cxn modelId="{E915E666-84D1-491B-8535-A3EA36774E8D}" type="presOf" srcId="{559C9B4B-7D14-4FAC-A8B8-4039A19C4651}" destId="{5106892C-6785-4EFE-8B2E-85DABD73176D}" srcOrd="0" destOrd="0" presId="urn:microsoft.com/office/officeart/2005/8/layout/cycle5"/>
    <dgm:cxn modelId="{7994743E-31A3-490E-A243-4DAF9E597CB6}" srcId="{41CAC49B-3C49-4A79-BF77-A630D6047A68}" destId="{03DC4F49-C5D0-4E44-B5C6-17776B89562B}" srcOrd="1" destOrd="0" parTransId="{7D66675A-F42A-4546-AFA4-BE616D69080F}" sibTransId="{559C9B4B-7D14-4FAC-A8B8-4039A19C4651}"/>
    <dgm:cxn modelId="{62183119-29EC-4BF7-A6BB-795B8C433A46}" type="presOf" srcId="{C62C8BE4-5D2A-4851-8455-A8E588C5151E}" destId="{533685FF-415F-4429-B0B5-D1B624EE56F8}" srcOrd="0" destOrd="0" presId="urn:microsoft.com/office/officeart/2005/8/layout/cycle5"/>
    <dgm:cxn modelId="{2B9EB705-02CD-4114-BF35-CFF321315821}" srcId="{41CAC49B-3C49-4A79-BF77-A630D6047A68}" destId="{BD8BDAC1-090E-4025-AF40-5F1F11B15AAA}" srcOrd="5" destOrd="0" parTransId="{130A0BFB-7D30-4D90-8853-6FD33E66355E}" sibTransId="{AEA7E2D0-C68B-4B46-8DF7-70EC2E7DE628}"/>
    <dgm:cxn modelId="{F89755E6-FA17-4267-A263-182E83D2F67D}" type="presOf" srcId="{03DC4F49-C5D0-4E44-B5C6-17776B89562B}" destId="{32407717-7695-4F6C-930A-EA7D9C88D705}" srcOrd="0" destOrd="0" presId="urn:microsoft.com/office/officeart/2005/8/layout/cycle5"/>
    <dgm:cxn modelId="{C3D1EE37-2475-4822-9C1A-36265D69D926}" type="presOf" srcId="{57ED0E64-1AEA-4521-913C-53C7226A0B0B}" destId="{6FDB8C47-B186-4848-9F8B-B0DCEC753376}" srcOrd="0" destOrd="0" presId="urn:microsoft.com/office/officeart/2005/8/layout/cycle5"/>
    <dgm:cxn modelId="{C61D8928-DCAC-400A-88B0-3B959BD033F6}" type="presOf" srcId="{41CAC49B-3C49-4A79-BF77-A630D6047A68}" destId="{A0537BFD-0227-4BCF-94EA-EEF15A7E701D}" srcOrd="0" destOrd="0" presId="urn:microsoft.com/office/officeart/2005/8/layout/cycle5"/>
    <dgm:cxn modelId="{616D823C-34BF-4136-B227-03DDB2D6D304}" type="presOf" srcId="{374710B1-D652-49FB-9482-DB17B358FCA4}" destId="{078B11A7-744F-4321-B405-E204BFEA2573}" srcOrd="0" destOrd="0" presId="urn:microsoft.com/office/officeart/2005/8/layout/cycle5"/>
    <dgm:cxn modelId="{8BB55095-28CC-4E29-924B-96CD9EA75B74}" srcId="{41CAC49B-3C49-4A79-BF77-A630D6047A68}" destId="{D0D2221D-B199-450D-A136-AE085820D0BE}" srcOrd="2" destOrd="0" parTransId="{0F5336B6-AFAF-46CB-ABE4-478D5457F762}" sibTransId="{D3B3A818-6595-4E07-B490-2E28A323C74E}"/>
    <dgm:cxn modelId="{9E531C4A-04C6-4801-A6A4-E8726664E840}" type="presOf" srcId="{9B3E499C-D9BE-4E49-B3E4-598572C0E7C8}" destId="{423CBC7E-8F61-4447-82FB-BDE4FD252F59}" srcOrd="0" destOrd="0" presId="urn:microsoft.com/office/officeart/2005/8/layout/cycle5"/>
    <dgm:cxn modelId="{2C59C901-F800-4584-A851-86B9A1A3A832}" srcId="{41CAC49B-3C49-4A79-BF77-A630D6047A68}" destId="{C62C8BE4-5D2A-4851-8455-A8E588C5151E}" srcOrd="4" destOrd="0" parTransId="{8BB3ED6A-18F2-4D1A-BF16-BB2CDE1B1B1E}" sibTransId="{374710B1-D652-49FB-9482-DB17B358FCA4}"/>
    <dgm:cxn modelId="{93EFE7C8-78D7-42B9-A1B1-273D41600C7C}" type="presOf" srcId="{D0D2221D-B199-450D-A136-AE085820D0BE}" destId="{EB57A62D-CB49-42ED-B1A2-3294B20F5ED4}" srcOrd="0" destOrd="0" presId="urn:microsoft.com/office/officeart/2005/8/layout/cycle5"/>
    <dgm:cxn modelId="{8A2747E0-32E1-4473-AA51-CB6CEA88EC87}" type="presOf" srcId="{5204764B-663A-47E7-B829-F97E229C4E95}" destId="{DA87DC81-9B26-4BE2-AECB-E25B5F04CE43}" srcOrd="0" destOrd="0" presId="urn:microsoft.com/office/officeart/2005/8/layout/cycle5"/>
    <dgm:cxn modelId="{566AC55E-7358-4900-B658-6578D17704AA}" type="presOf" srcId="{BD8BDAC1-090E-4025-AF40-5F1F11B15AAA}" destId="{4D154BE3-3CC1-41C9-BFF5-66174535C8D9}" srcOrd="0" destOrd="0" presId="urn:microsoft.com/office/officeart/2005/8/layout/cycle5"/>
    <dgm:cxn modelId="{711FBD7B-0D98-4D7D-BCAB-FEA83FFB6B71}" type="presOf" srcId="{AEA7E2D0-C68B-4B46-8DF7-70EC2E7DE628}" destId="{2A86E4F1-1274-4EC6-B3CF-35F9CA2DF175}" srcOrd="0" destOrd="0" presId="urn:microsoft.com/office/officeart/2005/8/layout/cycle5"/>
    <dgm:cxn modelId="{5D49415E-92B7-432D-8976-33A1600AB25B}" type="presParOf" srcId="{A0537BFD-0227-4BCF-94EA-EEF15A7E701D}" destId="{6FDB8C47-B186-4848-9F8B-B0DCEC753376}" srcOrd="0" destOrd="0" presId="urn:microsoft.com/office/officeart/2005/8/layout/cycle5"/>
    <dgm:cxn modelId="{A1CCB2DB-339F-4B2A-ADB6-B48D03A8F3F4}" type="presParOf" srcId="{A0537BFD-0227-4BCF-94EA-EEF15A7E701D}" destId="{504372CD-2677-4AF3-A988-9F13A12DB57E}" srcOrd="1" destOrd="0" presId="urn:microsoft.com/office/officeart/2005/8/layout/cycle5"/>
    <dgm:cxn modelId="{691CB5B0-F18E-412B-AFB1-F328518CCA15}" type="presParOf" srcId="{A0537BFD-0227-4BCF-94EA-EEF15A7E701D}" destId="{C6665FB9-12D7-43C1-A695-B73CD9DBD22F}" srcOrd="2" destOrd="0" presId="urn:microsoft.com/office/officeart/2005/8/layout/cycle5"/>
    <dgm:cxn modelId="{30CD0A29-C1F2-4544-A9C1-053D0A048354}" type="presParOf" srcId="{A0537BFD-0227-4BCF-94EA-EEF15A7E701D}" destId="{32407717-7695-4F6C-930A-EA7D9C88D705}" srcOrd="3" destOrd="0" presId="urn:microsoft.com/office/officeart/2005/8/layout/cycle5"/>
    <dgm:cxn modelId="{42BB2720-C8A5-40F3-A26A-FAA813D317B7}" type="presParOf" srcId="{A0537BFD-0227-4BCF-94EA-EEF15A7E701D}" destId="{29F0DC6E-AA96-4972-AD0A-ECE0B7D36CED}" srcOrd="4" destOrd="0" presId="urn:microsoft.com/office/officeart/2005/8/layout/cycle5"/>
    <dgm:cxn modelId="{7CE0119B-906A-495C-A1E6-48C65B5A8FB5}" type="presParOf" srcId="{A0537BFD-0227-4BCF-94EA-EEF15A7E701D}" destId="{5106892C-6785-4EFE-8B2E-85DABD73176D}" srcOrd="5" destOrd="0" presId="urn:microsoft.com/office/officeart/2005/8/layout/cycle5"/>
    <dgm:cxn modelId="{9E632B10-3266-4304-A079-3119AB88C860}" type="presParOf" srcId="{A0537BFD-0227-4BCF-94EA-EEF15A7E701D}" destId="{EB57A62D-CB49-42ED-B1A2-3294B20F5ED4}" srcOrd="6" destOrd="0" presId="urn:microsoft.com/office/officeart/2005/8/layout/cycle5"/>
    <dgm:cxn modelId="{BFFC3A24-A6BC-4C7C-A3CD-6E92BC8F4FC0}" type="presParOf" srcId="{A0537BFD-0227-4BCF-94EA-EEF15A7E701D}" destId="{07DAF40D-1E3E-4CB8-978E-CCF4C1248DB3}" srcOrd="7" destOrd="0" presId="urn:microsoft.com/office/officeart/2005/8/layout/cycle5"/>
    <dgm:cxn modelId="{7347DDAA-6D4F-455C-87EC-0A5240FBB798}" type="presParOf" srcId="{A0537BFD-0227-4BCF-94EA-EEF15A7E701D}" destId="{50D8244F-B095-418D-9991-D6293076A19F}" srcOrd="8" destOrd="0" presId="urn:microsoft.com/office/officeart/2005/8/layout/cycle5"/>
    <dgm:cxn modelId="{D15F44DC-E084-4C8B-AA07-44B0BF180B7D}" type="presParOf" srcId="{A0537BFD-0227-4BCF-94EA-EEF15A7E701D}" destId="{423CBC7E-8F61-4447-82FB-BDE4FD252F59}" srcOrd="9" destOrd="0" presId="urn:microsoft.com/office/officeart/2005/8/layout/cycle5"/>
    <dgm:cxn modelId="{9B6B0389-9967-46C8-A510-4DDF7B47EB3B}" type="presParOf" srcId="{A0537BFD-0227-4BCF-94EA-EEF15A7E701D}" destId="{0C2591E0-38FF-4C67-AF28-F86742C14CC5}" srcOrd="10" destOrd="0" presId="urn:microsoft.com/office/officeart/2005/8/layout/cycle5"/>
    <dgm:cxn modelId="{6811DF78-7E56-43EC-83E9-AD770DC5A9B8}" type="presParOf" srcId="{A0537BFD-0227-4BCF-94EA-EEF15A7E701D}" destId="{DA87DC81-9B26-4BE2-AECB-E25B5F04CE43}" srcOrd="11" destOrd="0" presId="urn:microsoft.com/office/officeart/2005/8/layout/cycle5"/>
    <dgm:cxn modelId="{EB746A62-7333-46EE-87FD-0FB6B3652863}" type="presParOf" srcId="{A0537BFD-0227-4BCF-94EA-EEF15A7E701D}" destId="{533685FF-415F-4429-B0B5-D1B624EE56F8}" srcOrd="12" destOrd="0" presId="urn:microsoft.com/office/officeart/2005/8/layout/cycle5"/>
    <dgm:cxn modelId="{F72AF7D7-B153-41DA-9005-CFC76EAFA93D}" type="presParOf" srcId="{A0537BFD-0227-4BCF-94EA-EEF15A7E701D}" destId="{4255F64C-CAA7-498E-AC4F-746284981BF2}" srcOrd="13" destOrd="0" presId="urn:microsoft.com/office/officeart/2005/8/layout/cycle5"/>
    <dgm:cxn modelId="{BB1778C7-D2E9-49BA-B938-0B74F7DE41B6}" type="presParOf" srcId="{A0537BFD-0227-4BCF-94EA-EEF15A7E701D}" destId="{078B11A7-744F-4321-B405-E204BFEA2573}" srcOrd="14" destOrd="0" presId="urn:microsoft.com/office/officeart/2005/8/layout/cycle5"/>
    <dgm:cxn modelId="{D266FB4B-A0CE-4DB2-9F92-1D8BB9301DDD}" type="presParOf" srcId="{A0537BFD-0227-4BCF-94EA-EEF15A7E701D}" destId="{4D154BE3-3CC1-41C9-BFF5-66174535C8D9}" srcOrd="15" destOrd="0" presId="urn:microsoft.com/office/officeart/2005/8/layout/cycle5"/>
    <dgm:cxn modelId="{D80F9808-D06E-4D60-B761-42A99C18989A}" type="presParOf" srcId="{A0537BFD-0227-4BCF-94EA-EEF15A7E701D}" destId="{3E92705C-DD17-4E80-BABB-4893655E1DE4}" srcOrd="16" destOrd="0" presId="urn:microsoft.com/office/officeart/2005/8/layout/cycle5"/>
    <dgm:cxn modelId="{5F01B18E-53B9-408F-81B7-33A497481479}" type="presParOf" srcId="{A0537BFD-0227-4BCF-94EA-EEF15A7E701D}" destId="{2A86E4F1-1274-4EC6-B3CF-35F9CA2DF175}" srcOrd="17"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B8C47-B186-4848-9F8B-B0DCEC753376}">
      <dsp:nvSpPr>
        <dsp:cNvPr id="0" name=""/>
        <dsp:cNvSpPr/>
      </dsp:nvSpPr>
      <dsp:spPr>
        <a:xfrm>
          <a:off x="2981778" y="47719"/>
          <a:ext cx="1834237" cy="987644"/>
        </a:xfrm>
        <a:prstGeom prst="round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solidFill>
                <a:srgbClr val="000000"/>
              </a:solidFill>
              <a:latin typeface="Tahoma" pitchFamily="34" charset="0"/>
              <a:ea typeface="Times New Roman" pitchFamily="18" charset="0"/>
              <a:cs typeface="B Nazanin" pitchFamily="2" charset="-78"/>
            </a:rPr>
            <a:t>ا فزایش سپرده گذاری</a:t>
          </a:r>
          <a:endParaRPr lang="en-US" sz="1800" b="1" kern="1200" dirty="0">
            <a:latin typeface="Times New Roman" pitchFamily="18" charset="0"/>
            <a:cs typeface="Nazanin" pitchFamily="2" charset="-78"/>
          </a:endParaRPr>
        </a:p>
      </dsp:txBody>
      <dsp:txXfrm>
        <a:off x="3029991" y="95932"/>
        <a:ext cx="1737811" cy="891218"/>
      </dsp:txXfrm>
    </dsp:sp>
    <dsp:sp modelId="{C6665FB9-12D7-43C1-A695-B73CD9DBD22F}">
      <dsp:nvSpPr>
        <dsp:cNvPr id="0" name=""/>
        <dsp:cNvSpPr/>
      </dsp:nvSpPr>
      <dsp:spPr>
        <a:xfrm>
          <a:off x="1920447" y="669966"/>
          <a:ext cx="4654349" cy="4654349"/>
        </a:xfrm>
        <a:custGeom>
          <a:avLst/>
          <a:gdLst/>
          <a:ahLst/>
          <a:cxnLst/>
          <a:rect l="0" t="0" r="0" b="0"/>
          <a:pathLst>
            <a:path>
              <a:moveTo>
                <a:pt x="3096002" y="130667"/>
              </a:moveTo>
              <a:arcTo wR="2327174" hR="2327174" stAng="17357473" swAng="941087"/>
            </a:path>
          </a:pathLst>
        </a:custGeom>
        <a:noFill/>
        <a:ln w="9525" cap="flat" cmpd="thickThin" algn="ctr">
          <a:solidFill>
            <a:schemeClr val="tx2"/>
          </a:solidFill>
          <a:prstDash val="solid"/>
          <a:tailEnd type="arrow"/>
        </a:ln>
        <a:effectLst/>
      </dsp:spPr>
      <dsp:style>
        <a:lnRef idx="1">
          <a:scrgbClr r="0" g="0" b="0"/>
        </a:lnRef>
        <a:fillRef idx="0">
          <a:scrgbClr r="0" g="0" b="0"/>
        </a:fillRef>
        <a:effectRef idx="0">
          <a:scrgbClr r="0" g="0" b="0"/>
        </a:effectRef>
        <a:fontRef idx="minor"/>
      </dsp:style>
    </dsp:sp>
    <dsp:sp modelId="{32407717-7695-4F6C-930A-EA7D9C88D705}">
      <dsp:nvSpPr>
        <dsp:cNvPr id="0" name=""/>
        <dsp:cNvSpPr/>
      </dsp:nvSpPr>
      <dsp:spPr>
        <a:xfrm>
          <a:off x="4948724" y="1217824"/>
          <a:ext cx="2258453" cy="987644"/>
        </a:xfrm>
        <a:prstGeom prst="round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solidFill>
                <a:srgbClr val="000000"/>
              </a:solidFill>
              <a:latin typeface="Tahoma" pitchFamily="34" charset="0"/>
              <a:ea typeface="Times New Roman" pitchFamily="18" charset="0"/>
              <a:cs typeface="B Nazanin" pitchFamily="2" charset="-78"/>
            </a:rPr>
            <a:t>افزایش منابع جهت تخصیص</a:t>
          </a:r>
          <a:endParaRPr lang="en-US" sz="1800" b="1" kern="1200" dirty="0">
            <a:latin typeface="Times New Roman" pitchFamily="18" charset="0"/>
            <a:cs typeface="Nazanin" pitchFamily="2" charset="-78"/>
          </a:endParaRPr>
        </a:p>
      </dsp:txBody>
      <dsp:txXfrm>
        <a:off x="4996937" y="1266037"/>
        <a:ext cx="2162027" cy="891218"/>
      </dsp:txXfrm>
    </dsp:sp>
    <dsp:sp modelId="{5106892C-6785-4EFE-8B2E-85DABD73176D}">
      <dsp:nvSpPr>
        <dsp:cNvPr id="0" name=""/>
        <dsp:cNvSpPr/>
      </dsp:nvSpPr>
      <dsp:spPr>
        <a:xfrm>
          <a:off x="1641606" y="260382"/>
          <a:ext cx="4654349" cy="4654349"/>
        </a:xfrm>
        <a:custGeom>
          <a:avLst/>
          <a:gdLst/>
          <a:ahLst/>
          <a:cxnLst/>
          <a:rect l="0" t="0" r="0" b="0"/>
          <a:pathLst>
            <a:path>
              <a:moveTo>
                <a:pt x="4651001" y="2202398"/>
              </a:moveTo>
              <a:arcTo wR="2327174" hR="2327174" stAng="21415590" swAng="1173338"/>
            </a:path>
          </a:pathLst>
        </a:custGeom>
        <a:noFill/>
        <a:ln w="9525" cap="flat" cmpd="sng" algn="ctr">
          <a:solidFill>
            <a:schemeClr val="tx1"/>
          </a:solidFill>
          <a:prstDash val="solid"/>
          <a:tailEnd type="arrow"/>
        </a:ln>
        <a:effectLst/>
      </dsp:spPr>
      <dsp:style>
        <a:lnRef idx="1">
          <a:scrgbClr r="0" g="0" b="0"/>
        </a:lnRef>
        <a:fillRef idx="0">
          <a:scrgbClr r="0" g="0" b="0"/>
        </a:fillRef>
        <a:effectRef idx="0">
          <a:scrgbClr r="0" g="0" b="0"/>
        </a:effectRef>
        <a:fontRef idx="minor"/>
      </dsp:style>
    </dsp:sp>
    <dsp:sp modelId="{EB57A62D-CB49-42ED-B1A2-3294B20F5ED4}">
      <dsp:nvSpPr>
        <dsp:cNvPr id="0" name=""/>
        <dsp:cNvSpPr/>
      </dsp:nvSpPr>
      <dsp:spPr>
        <a:xfrm>
          <a:off x="4682436" y="3491566"/>
          <a:ext cx="2434877" cy="987644"/>
        </a:xfrm>
        <a:prstGeom prst="round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solidFill>
                <a:srgbClr val="000000"/>
              </a:solidFill>
              <a:latin typeface="Tahoma" pitchFamily="34" charset="0"/>
              <a:ea typeface="Times New Roman" pitchFamily="18" charset="0"/>
              <a:cs typeface="B Nazanin" pitchFamily="2" charset="-78"/>
            </a:rPr>
            <a:t>افزایش توان تسهیلاتی و سرمایه گذاری </a:t>
          </a:r>
          <a:endParaRPr lang="en-US" sz="1800" b="1" kern="1200" dirty="0">
            <a:latin typeface="Times New Roman" pitchFamily="18" charset="0"/>
            <a:cs typeface="Nazanin" pitchFamily="2" charset="-78"/>
          </a:endParaRPr>
        </a:p>
      </dsp:txBody>
      <dsp:txXfrm>
        <a:off x="4730649" y="3539779"/>
        <a:ext cx="2338451" cy="891218"/>
      </dsp:txXfrm>
    </dsp:sp>
    <dsp:sp modelId="{50D8244F-B095-418D-9991-D6293076A19F}">
      <dsp:nvSpPr>
        <dsp:cNvPr id="0" name=""/>
        <dsp:cNvSpPr/>
      </dsp:nvSpPr>
      <dsp:spPr>
        <a:xfrm>
          <a:off x="1557307" y="494626"/>
          <a:ext cx="4654349" cy="4654349"/>
        </a:xfrm>
        <a:custGeom>
          <a:avLst/>
          <a:gdLst/>
          <a:ahLst/>
          <a:cxnLst/>
          <a:rect l="0" t="0" r="0" b="0"/>
          <a:pathLst>
            <a:path>
              <a:moveTo>
                <a:pt x="3840762" y="4094883"/>
              </a:moveTo>
              <a:arcTo wR="2327174" hR="2327174" stAng="2965707" swAng="728838"/>
            </a:path>
          </a:pathLst>
        </a:custGeom>
        <a:noFill/>
        <a:ln w="9525" cap="flat" cmpd="sng" algn="ctr">
          <a:solidFill>
            <a:schemeClr val="tx2"/>
          </a:solidFill>
          <a:prstDash val="solid"/>
          <a:tailEnd type="arrow"/>
        </a:ln>
        <a:effectLst/>
      </dsp:spPr>
      <dsp:style>
        <a:lnRef idx="1">
          <a:scrgbClr r="0" g="0" b="0"/>
        </a:lnRef>
        <a:fillRef idx="0">
          <a:scrgbClr r="0" g="0" b="0"/>
        </a:fillRef>
        <a:effectRef idx="0">
          <a:scrgbClr r="0" g="0" b="0"/>
        </a:effectRef>
        <a:fontRef idx="minor"/>
      </dsp:style>
    </dsp:sp>
    <dsp:sp modelId="{423CBC7E-8F61-4447-82FB-BDE4FD252F59}">
      <dsp:nvSpPr>
        <dsp:cNvPr id="0" name=""/>
        <dsp:cNvSpPr/>
      </dsp:nvSpPr>
      <dsp:spPr>
        <a:xfrm>
          <a:off x="2922752" y="4655153"/>
          <a:ext cx="1923460" cy="987644"/>
        </a:xfrm>
        <a:prstGeom prst="round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solidFill>
                <a:srgbClr val="000000"/>
              </a:solidFill>
              <a:latin typeface="Tahoma" pitchFamily="34" charset="0"/>
              <a:ea typeface="Times New Roman" pitchFamily="18" charset="0"/>
              <a:cs typeface="B Nazanin" pitchFamily="2" charset="-78"/>
            </a:rPr>
            <a:t>افزایش سود آوری</a:t>
          </a:r>
          <a:endParaRPr lang="en-US" sz="1800" b="1" kern="1200" dirty="0">
            <a:latin typeface="Times New Roman" pitchFamily="18" charset="0"/>
            <a:cs typeface="Nazanin" pitchFamily="2" charset="-78"/>
          </a:endParaRPr>
        </a:p>
      </dsp:txBody>
      <dsp:txXfrm>
        <a:off x="2970965" y="4703366"/>
        <a:ext cx="1827034" cy="891218"/>
      </dsp:txXfrm>
    </dsp:sp>
    <dsp:sp modelId="{DA87DC81-9B26-4BE2-AECB-E25B5F04CE43}">
      <dsp:nvSpPr>
        <dsp:cNvPr id="0" name=""/>
        <dsp:cNvSpPr/>
      </dsp:nvSpPr>
      <dsp:spPr>
        <a:xfrm>
          <a:off x="1557307" y="494626"/>
          <a:ext cx="4654349" cy="4654349"/>
        </a:xfrm>
        <a:custGeom>
          <a:avLst/>
          <a:gdLst/>
          <a:ahLst/>
          <a:cxnLst/>
          <a:rect l="0" t="0" r="0" b="0"/>
          <a:pathLst>
            <a:path>
              <a:moveTo>
                <a:pt x="1219447" y="4373802"/>
              </a:moveTo>
              <a:arcTo wR="2327174" hR="2327174" stAng="7105455" swAng="728838"/>
            </a:path>
          </a:pathLst>
        </a:custGeom>
        <a:noFill/>
        <a:ln w="9525" cap="flat" cmpd="sng" algn="ctr">
          <a:solidFill>
            <a:schemeClr val="tx2"/>
          </a:solidFill>
          <a:prstDash val="solid"/>
          <a:tailEnd type="arrow"/>
        </a:ln>
        <a:effectLst/>
      </dsp:spPr>
      <dsp:style>
        <a:lnRef idx="1">
          <a:scrgbClr r="0" g="0" b="0"/>
        </a:lnRef>
        <a:fillRef idx="0">
          <a:scrgbClr r="0" g="0" b="0"/>
        </a:fillRef>
        <a:effectRef idx="0">
          <a:scrgbClr r="0" g="0" b="0"/>
        </a:effectRef>
        <a:fontRef idx="minor"/>
      </dsp:style>
    </dsp:sp>
    <dsp:sp modelId="{533685FF-415F-4429-B0B5-D1B624EE56F8}">
      <dsp:nvSpPr>
        <dsp:cNvPr id="0" name=""/>
        <dsp:cNvSpPr/>
      </dsp:nvSpPr>
      <dsp:spPr>
        <a:xfrm>
          <a:off x="793302" y="3491566"/>
          <a:ext cx="2151575" cy="987644"/>
        </a:xfrm>
        <a:prstGeom prst="roundRect">
          <a:avLst/>
        </a:prstGeom>
        <a:solidFill>
          <a:schemeClr val="accent1">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fa-IR" sz="2000" b="1" kern="1200" dirty="0" smtClean="0">
              <a:solidFill>
                <a:schemeClr val="bg1"/>
              </a:solidFill>
              <a:latin typeface="Times New Roman" pitchFamily="18" charset="0"/>
              <a:cs typeface="Nazanin" pitchFamily="2" charset="-78"/>
            </a:rPr>
            <a:t> </a:t>
          </a:r>
          <a:r>
            <a:rPr lang="fa-IR" sz="2000" b="1" kern="1200" dirty="0" smtClean="0">
              <a:solidFill>
                <a:srgbClr val="000000"/>
              </a:solidFill>
              <a:latin typeface="Tahoma" pitchFamily="34" charset="0"/>
              <a:ea typeface="Times New Roman" pitchFamily="18" charset="0"/>
              <a:cs typeface="B Nazanin" pitchFamily="2" charset="-78"/>
            </a:rPr>
            <a:t>افزایش امید به  تداوم فعالیت و رشد </a:t>
          </a:r>
          <a:endParaRPr lang="en-US" sz="2000" b="1" kern="1200" dirty="0">
            <a:solidFill>
              <a:schemeClr val="bg1"/>
            </a:solidFill>
            <a:latin typeface="Times New Roman" pitchFamily="18" charset="0"/>
            <a:cs typeface="Nazanin" pitchFamily="2" charset="-78"/>
          </a:endParaRPr>
        </a:p>
      </dsp:txBody>
      <dsp:txXfrm>
        <a:off x="841515" y="3539779"/>
        <a:ext cx="2055149" cy="891218"/>
      </dsp:txXfrm>
    </dsp:sp>
    <dsp:sp modelId="{078B11A7-744F-4321-B405-E204BFEA2573}">
      <dsp:nvSpPr>
        <dsp:cNvPr id="0" name=""/>
        <dsp:cNvSpPr/>
      </dsp:nvSpPr>
      <dsp:spPr>
        <a:xfrm>
          <a:off x="1539357" y="437566"/>
          <a:ext cx="4654349" cy="4654349"/>
        </a:xfrm>
        <a:custGeom>
          <a:avLst/>
          <a:gdLst/>
          <a:ahLst/>
          <a:cxnLst/>
          <a:rect l="0" t="0" r="0" b="0"/>
          <a:pathLst>
            <a:path>
              <a:moveTo>
                <a:pt x="54883" y="2829601"/>
              </a:moveTo>
              <a:arcTo wR="2327174" hR="2327174" stAng="10051915" swAng="1050034"/>
            </a:path>
          </a:pathLst>
        </a:custGeom>
        <a:noFill/>
        <a:ln w="9525" cap="flat" cmpd="sng" algn="ctr">
          <a:solidFill>
            <a:schemeClr val="tx2"/>
          </a:solidFill>
          <a:prstDash val="solid"/>
          <a:tailEnd type="arrow"/>
        </a:ln>
        <a:effectLst/>
      </dsp:spPr>
      <dsp:style>
        <a:lnRef idx="1">
          <a:scrgbClr r="0" g="0" b="0"/>
        </a:lnRef>
        <a:fillRef idx="0">
          <a:scrgbClr r="0" g="0" b="0"/>
        </a:fillRef>
        <a:effectRef idx="0">
          <a:scrgbClr r="0" g="0" b="0"/>
        </a:effectRef>
        <a:fontRef idx="minor"/>
      </dsp:style>
    </dsp:sp>
    <dsp:sp modelId="{4D154BE3-3CC1-41C9-BFF5-66174535C8D9}">
      <dsp:nvSpPr>
        <dsp:cNvPr id="0" name=""/>
        <dsp:cNvSpPr/>
      </dsp:nvSpPr>
      <dsp:spPr>
        <a:xfrm>
          <a:off x="616213" y="1342482"/>
          <a:ext cx="2256448" cy="987644"/>
        </a:xfrm>
        <a:prstGeom prst="roundRect">
          <a:avLst/>
        </a:prstGeom>
        <a:solidFill>
          <a:schemeClr val="accent1">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a-IR" sz="2400" b="1" kern="1200" dirty="0" smtClean="0">
              <a:solidFill>
                <a:srgbClr val="000000"/>
              </a:solidFill>
              <a:latin typeface="Tahoma" pitchFamily="34" charset="0"/>
              <a:ea typeface="Times New Roman" pitchFamily="18" charset="0"/>
              <a:cs typeface="B Nazanin" pitchFamily="2" charset="-78"/>
            </a:rPr>
            <a:t>افزایش اعتماد عمومی</a:t>
          </a:r>
          <a:endParaRPr lang="en-US" sz="2400" b="1" kern="1200" dirty="0">
            <a:solidFill>
              <a:schemeClr val="bg1"/>
            </a:solidFill>
            <a:latin typeface="Times New Roman" pitchFamily="18" charset="0"/>
            <a:cs typeface="Nazanin" pitchFamily="2" charset="-78"/>
          </a:endParaRPr>
        </a:p>
      </dsp:txBody>
      <dsp:txXfrm>
        <a:off x="664426" y="1390695"/>
        <a:ext cx="2160022" cy="891218"/>
      </dsp:txXfrm>
    </dsp:sp>
    <dsp:sp modelId="{2A86E4F1-1274-4EC6-B3CF-35F9CA2DF175}">
      <dsp:nvSpPr>
        <dsp:cNvPr id="0" name=""/>
        <dsp:cNvSpPr/>
      </dsp:nvSpPr>
      <dsp:spPr>
        <a:xfrm>
          <a:off x="1433923" y="593414"/>
          <a:ext cx="4654349" cy="4654349"/>
        </a:xfrm>
        <a:custGeom>
          <a:avLst/>
          <a:gdLst/>
          <a:ahLst/>
          <a:cxnLst/>
          <a:rect l="0" t="0" r="0" b="0"/>
          <a:pathLst>
            <a:path>
              <a:moveTo>
                <a:pt x="775751" y="592577"/>
              </a:moveTo>
              <a:arcTo wR="2327174" hR="2327174" stAng="13691434" swAng="1005046"/>
            </a:path>
          </a:pathLst>
        </a:custGeom>
        <a:noFill/>
        <a:ln w="19050" cap="flat" cmpd="sng" algn="ctr">
          <a:solidFill>
            <a:schemeClr val="tx2"/>
          </a:solidFill>
          <a:prstDash val="solid"/>
          <a:tailEnd type="arrow"/>
        </a:ln>
        <a:effectLst>
          <a:outerShdw blurRad="50800" dist="50800" dir="5400000" sx="41000" sy="41000" algn="ctr" rotWithShape="0">
            <a:srgbClr val="000000">
              <a:alpha val="43137"/>
            </a:srgbClr>
          </a:outerShdw>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35D781-8D5A-4403-AD7C-05F0E609D6F2}" type="datetimeFigureOut">
              <a:rPr lang="fa-IR" smtClean="0"/>
              <a:pPr/>
              <a:t>02/13/1442</a:t>
            </a:fld>
            <a:endParaRPr lang="fa-IR"/>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8E30FA06-9C64-44F3-AF14-B5DA76B20B83}" type="slidenum">
              <a:rPr lang="fa-IR" smtClean="0"/>
              <a:pPr/>
              <a:t>‹#›</a:t>
            </a:fld>
            <a:endParaRPr lang="fa-IR"/>
          </a:p>
        </p:txBody>
      </p:sp>
    </p:spTree>
    <p:extLst>
      <p:ext uri="{BB962C8B-B14F-4D97-AF65-F5344CB8AC3E}">
        <p14:creationId xmlns:p14="http://schemas.microsoft.com/office/powerpoint/2010/main" val="3344561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l">
              <a:defRPr sz="1200"/>
            </a:lvl1pPr>
          </a:lstStyle>
          <a:p>
            <a:fld id="{3357DCDA-F903-4929-BB2E-26A290E2A2E2}" type="datetimeFigureOut">
              <a:rPr lang="fa-IR" smtClean="0"/>
              <a:pPr/>
              <a:t>02/13/1442</a:t>
            </a:fld>
            <a:endParaRPr lang="fa-I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176D50A1-2CD6-46B8-8501-07FF4F76FF62}" type="slidenum">
              <a:rPr lang="fa-IR" smtClean="0"/>
              <a:pPr/>
              <a:t>‹#›</a:t>
            </a:fld>
            <a:endParaRPr lang="fa-IR"/>
          </a:p>
        </p:txBody>
      </p:sp>
    </p:spTree>
    <p:extLst>
      <p:ext uri="{BB962C8B-B14F-4D97-AF65-F5344CB8AC3E}">
        <p14:creationId xmlns:p14="http://schemas.microsoft.com/office/powerpoint/2010/main" val="3552117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176D50A1-2CD6-46B8-8501-07FF4F76FF62}" type="slidenum">
              <a:rPr lang="fa-IR" smtClean="0"/>
              <a:pPr/>
              <a:t>29</a:t>
            </a:fld>
            <a:endParaRPr lang="fa-IR"/>
          </a:p>
        </p:txBody>
      </p:sp>
    </p:spTree>
    <p:extLst>
      <p:ext uri="{BB962C8B-B14F-4D97-AF65-F5344CB8AC3E}">
        <p14:creationId xmlns:p14="http://schemas.microsoft.com/office/powerpoint/2010/main" val="1829198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AE44C7C-5DC0-4E58-BB38-341D61C0DE58}" type="slidenum">
              <a:rPr lang="fa-IR" smtClean="0"/>
              <a:pPr/>
              <a:t>‹#›</a:t>
            </a:fld>
            <a:endParaRPr lang="fa-IR"/>
          </a:p>
        </p:txBody>
      </p:sp>
    </p:spTree>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AE44C7C-5DC0-4E58-BB38-341D61C0DE58}" type="slidenum">
              <a:rPr lang="fa-IR" smtClean="0"/>
              <a:pPr/>
              <a:t>‹#›</a:t>
            </a:fld>
            <a:endParaRPr lang="fa-IR"/>
          </a:p>
        </p:txBody>
      </p:sp>
      <p:pic>
        <p:nvPicPr>
          <p:cNvPr id="7" name="Picture 6" descr="4.jpg"/>
          <p:cNvPicPr>
            <a:picLocks noChangeAspect="1"/>
          </p:cNvPicPr>
          <p:nvPr userDrawn="1"/>
        </p:nvPicPr>
        <p:blipFill>
          <a:blip r:embed="rId2" cstate="email">
            <a:clrChange>
              <a:clrFrom>
                <a:srgbClr val="FFFFFF"/>
              </a:clrFrom>
              <a:clrTo>
                <a:srgbClr val="FFFFFF">
                  <a:alpha val="0"/>
                </a:srgbClr>
              </a:clrTo>
            </a:clrChange>
          </a:blip>
          <a:stretch>
            <a:fillRect/>
          </a:stretch>
        </p:blipFill>
        <p:spPr>
          <a:xfrm>
            <a:off x="107504" y="260648"/>
            <a:ext cx="914912" cy="576064"/>
          </a:xfrm>
          <a:prstGeom prst="rect">
            <a:avLst/>
          </a:prstGeom>
        </p:spPr>
      </p:pic>
    </p:spTree>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AE44C7C-5DC0-4E58-BB38-341D61C0DE58}" type="slidenum">
              <a:rPr lang="fa-IR" smtClean="0"/>
              <a:pPr/>
              <a:t>‹#›</a:t>
            </a:fld>
            <a:endParaRPr lang="fa-IR"/>
          </a:p>
        </p:txBody>
      </p:sp>
    </p:spTree>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AE44C7C-5DC0-4E58-BB38-341D61C0DE58}" type="slidenum">
              <a:rPr lang="fa-IR" smtClean="0"/>
              <a:pPr/>
              <a:t>‹#›</a:t>
            </a:fld>
            <a:endParaRPr lang="fa-IR"/>
          </a:p>
        </p:txBody>
      </p:sp>
    </p:spTree>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AAE44C7C-5DC0-4E58-BB38-341D61C0DE58}" type="slidenum">
              <a:rPr lang="fa-IR" smtClean="0"/>
              <a:pPr/>
              <a:t>‹#›</a:t>
            </a:fld>
            <a:endParaRPr lang="fa-IR"/>
          </a:p>
        </p:txBody>
      </p:sp>
    </p:spTree>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AAE44C7C-5DC0-4E58-BB38-341D61C0DE58}" type="slidenum">
              <a:rPr lang="fa-IR" smtClean="0"/>
              <a:pPr/>
              <a:t>‹#›</a:t>
            </a:fld>
            <a:endParaRPr lang="fa-IR"/>
          </a:p>
        </p:txBody>
      </p:sp>
    </p:spTree>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AAE44C7C-5DC0-4E58-BB38-341D61C0DE58}" type="slidenum">
              <a:rPr lang="fa-IR" smtClean="0"/>
              <a:pPr/>
              <a:t>‹#›</a:t>
            </a:fld>
            <a:endParaRPr lang="fa-IR"/>
          </a:p>
        </p:txBody>
      </p:sp>
    </p:spTree>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AE44C7C-5DC0-4E58-BB38-341D61C0DE58}" type="slidenum">
              <a:rPr lang="fa-IR" smtClean="0"/>
              <a:pPr/>
              <a:t>‹#›</a:t>
            </a:fld>
            <a:endParaRPr lang="fa-IR"/>
          </a:p>
        </p:txBody>
      </p:sp>
    </p:spTree>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AE44C7C-5DC0-4E58-BB38-341D61C0DE58}" type="slidenum">
              <a:rPr lang="fa-IR" smtClean="0"/>
              <a:pPr/>
              <a:t>‹#›</a:t>
            </a:fld>
            <a:endParaRPr lang="fa-IR"/>
          </a:p>
        </p:txBody>
      </p:sp>
    </p:spTree>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AE44C7C-5DC0-4E58-BB38-341D61C0DE58}" type="slidenum">
              <a:rPr lang="fa-IR" smtClean="0"/>
              <a:pPr/>
              <a:t>‹#›</a:t>
            </a:fld>
            <a:endParaRPr lang="fa-IR"/>
          </a:p>
        </p:txBody>
      </p:sp>
    </p:spTree>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CD99EC0-B688-45B1-8D1E-4948023C777D}" type="datetimeFigureOut">
              <a:rPr lang="fa-IR" smtClean="0"/>
              <a:pPr/>
              <a:t>02/13/1442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AE44C7C-5DC0-4E58-BB38-341D61C0DE58}" type="slidenum">
              <a:rPr lang="fa-IR" smtClean="0"/>
              <a:pPr/>
              <a:t>‹#›</a:t>
            </a:fld>
            <a:endParaRPr lang="fa-IR"/>
          </a:p>
        </p:txBody>
      </p:sp>
    </p:spTree>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1"/>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CD99EC0-B688-45B1-8D1E-4948023C777D}" type="datetimeFigureOut">
              <a:rPr lang="fa-IR" smtClean="0"/>
              <a:pPr/>
              <a:t>02/13/1442</a:t>
            </a:fld>
            <a:endParaRPr lang="fa-I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1"/>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AE44C7C-5DC0-4E58-BB38-341D61C0DE58}"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ll dir="d"/>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chetor.com/62252-%db%b1%db%b5-%d9%86%da%a9%d8%aa%d9%87%e2%80%8c-%d8%a8%d8%b1%d8%a7%db%8c-%d9%85%d8%b0%d8%a7%da%a9%d8%b1%d9%87/" TargetMode="External"/><Relationship Id="rId2" Type="http://schemas.openxmlformats.org/officeDocument/2006/relationships/hyperlink" Target="https://www.chetor.com/65159-%d8%aa%d9%85%d8%b1%da%a9%d8%b2-%da%86%db%8c%d8%b3%d8%a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slide" Target="slide1.xml"/><Relationship Id="rId4" Type="http://schemas.openxmlformats.org/officeDocument/2006/relationships/image" Target="../media/image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6"/>
          <p:cNvSpPr>
            <a:spLocks noChangeArrowheads="1"/>
          </p:cNvSpPr>
          <p:nvPr/>
        </p:nvSpPr>
        <p:spPr bwMode="auto">
          <a:xfrm>
            <a:off x="2381235" y="1203432"/>
            <a:ext cx="4762512" cy="457200"/>
          </a:xfrm>
          <a:prstGeom prst="rect">
            <a:avLst/>
          </a:prstGeom>
          <a:noFill/>
          <a:ln w="9525">
            <a:noFill/>
            <a:miter lim="800000"/>
            <a:headEnd/>
            <a:tailEnd/>
          </a:ln>
          <a:effectLst/>
        </p:spPr>
        <p:txBody>
          <a:bodyPr anchor="ctr"/>
          <a:lstStyle/>
          <a:p>
            <a:pPr>
              <a:tabLst>
                <a:tab pos="6100763" algn="l"/>
                <a:tab pos="6272213" algn="l"/>
              </a:tabLst>
            </a:pPr>
            <a:endParaRPr lang="en-US" sz="2400" b="1" dirty="0">
              <a:latin typeface="B Titr "/>
              <a:cs typeface="B Nazanin" pitchFamily="2" charset="-78"/>
            </a:endParaRPr>
          </a:p>
        </p:txBody>
      </p:sp>
      <p:pic>
        <p:nvPicPr>
          <p:cNvPr id="8" name="Picture 7" descr="D:\salimi\ax\6400نماي\IMG_2621.jpg"/>
          <p:cNvPicPr>
            <a:picLocks noChangeAspect="1" noChangeArrowheads="1"/>
          </p:cNvPicPr>
          <p:nvPr/>
        </p:nvPicPr>
        <p:blipFill>
          <a:blip r:embed="rId2" cstate="email"/>
          <a:srcRect/>
          <a:stretch>
            <a:fillRect/>
          </a:stretch>
        </p:blipFill>
        <p:spPr bwMode="auto">
          <a:xfrm>
            <a:off x="5357818" y="928670"/>
            <a:ext cx="3440946" cy="5695361"/>
          </a:xfrm>
          <a:prstGeom prst="roundRect">
            <a:avLst>
              <a:gd name="adj" fmla="val 16667"/>
            </a:avLst>
          </a:prstGeo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ffectLst>
            <a:innerShdw blurRad="114300">
              <a:prstClr val="black">
                <a:alpha val="19000"/>
              </a:prstClr>
            </a:inn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Rectangle 11"/>
          <p:cNvSpPr/>
          <p:nvPr/>
        </p:nvSpPr>
        <p:spPr>
          <a:xfrm>
            <a:off x="0" y="5072074"/>
            <a:ext cx="4714876" cy="1218795"/>
          </a:xfrm>
          <a:prstGeom prst="rect">
            <a:avLst/>
          </a:prstGeom>
        </p:spPr>
        <p:txBody>
          <a:bodyPr wrap="square">
            <a:spAutoFit/>
          </a:bodyPr>
          <a:lstStyle/>
          <a:p>
            <a:pPr lvl="0" algn="ctr" defTabSz="815975" eaLnBrk="0" hangingPunct="0">
              <a:spcBef>
                <a:spcPct val="20000"/>
              </a:spcBef>
              <a:defRPr/>
            </a:pPr>
            <a:r>
              <a:rPr lang="fa-IR" dirty="0" smtClean="0">
                <a:effectLst>
                  <a:outerShdw blurRad="38100" dist="38100" dir="2700000" algn="tl">
                    <a:srgbClr val="000000">
                      <a:alpha val="43137"/>
                    </a:srgbClr>
                  </a:outerShdw>
                </a:effectLst>
                <a:cs typeface="B Titr" pitchFamily="2" charset="-78"/>
              </a:rPr>
              <a:t>تهیه و تنظیم : </a:t>
            </a:r>
          </a:p>
          <a:p>
            <a:pPr lvl="0" algn="ctr" defTabSz="815975" eaLnBrk="0" hangingPunct="0">
              <a:spcBef>
                <a:spcPct val="20000"/>
              </a:spcBef>
              <a:defRPr/>
            </a:pPr>
            <a:r>
              <a:rPr lang="fa-IR" dirty="0" smtClean="0">
                <a:effectLst>
                  <a:outerShdw blurRad="38100" dist="38100" dir="2700000" algn="tl">
                    <a:srgbClr val="000000">
                      <a:alpha val="43137"/>
                    </a:srgbClr>
                  </a:outerShdw>
                </a:effectLst>
                <a:cs typeface="B Titr" pitchFamily="2" charset="-78"/>
              </a:rPr>
              <a:t>دکتر حسين اميني راد</a:t>
            </a:r>
          </a:p>
          <a:p>
            <a:pPr lvl="0" algn="ctr" defTabSz="815975" eaLnBrk="0" hangingPunct="0">
              <a:spcBef>
                <a:spcPct val="20000"/>
              </a:spcBef>
              <a:defRPr/>
            </a:pPr>
            <a:r>
              <a:rPr lang="fa-IR" sz="2800" dirty="0" smtClean="0">
                <a:effectLst>
                  <a:outerShdw blurRad="38100" dist="38100" dir="2700000" algn="tl">
                    <a:srgbClr val="000000">
                      <a:alpha val="43137"/>
                    </a:srgbClr>
                  </a:outerShdw>
                </a:effectLst>
                <a:cs typeface="B Titr" pitchFamily="2" charset="-78"/>
              </a:rPr>
              <a:t>مشاور بازاريابي بانک مهر اقتصاد</a:t>
            </a:r>
            <a:endParaRPr lang="fa-IR" sz="2800" dirty="0" smtClean="0">
              <a:effectLst>
                <a:outerShdw blurRad="38100" dist="38100" dir="2700000" algn="tl">
                  <a:srgbClr val="000000">
                    <a:alpha val="43137"/>
                  </a:srgbClr>
                </a:outerShdw>
              </a:effectLst>
              <a:cs typeface="B Titr" pitchFamily="2" charset="-78"/>
            </a:endParaRPr>
          </a:p>
        </p:txBody>
      </p:sp>
      <p:pic>
        <p:nvPicPr>
          <p:cNvPr id="13" name="Picture 2" descr="D:\salimi\BENCH MARKING\بسم الله\New folder\05\077.jpg"/>
          <p:cNvPicPr>
            <a:picLocks noChangeAspect="1" noChangeArrowheads="1"/>
          </p:cNvPicPr>
          <p:nvPr/>
        </p:nvPicPr>
        <p:blipFill>
          <a:blip r:embed="rId3" cstate="email"/>
          <a:srcRect/>
          <a:stretch>
            <a:fillRect/>
          </a:stretch>
        </p:blipFill>
        <p:spPr bwMode="auto">
          <a:xfrm>
            <a:off x="714348" y="1571612"/>
            <a:ext cx="4083599" cy="3386142"/>
          </a:xfrm>
          <a:prstGeom prst="rect">
            <a:avLst/>
          </a:prstGeom>
          <a:noFill/>
        </p:spPr>
      </p:pic>
      <p:sp>
        <p:nvSpPr>
          <p:cNvPr id="14" name="Rectangle 13"/>
          <p:cNvSpPr/>
          <p:nvPr/>
        </p:nvSpPr>
        <p:spPr>
          <a:xfrm>
            <a:off x="1500166" y="428604"/>
            <a:ext cx="7358115" cy="461665"/>
          </a:xfrm>
          <a:prstGeom prst="rect">
            <a:avLst/>
          </a:prstGeom>
        </p:spPr>
        <p:txBody>
          <a:bodyPr wrap="square">
            <a:spAutoFit/>
          </a:bodyPr>
          <a:lstStyle/>
          <a:p>
            <a:pPr algn="ctr" defTabSz="815975" eaLnBrk="0" hangingPunct="0">
              <a:defRPr/>
            </a:pPr>
            <a:r>
              <a:rPr lang="fa-IR" sz="2400" dirty="0" smtClean="0">
                <a:effectLst>
                  <a:outerShdw blurRad="38100" dist="38100" dir="2700000" algn="tl">
                    <a:srgbClr val="000000">
                      <a:alpha val="43137"/>
                    </a:srgbClr>
                  </a:outerShdw>
                </a:effectLst>
                <a:cs typeface="B Titr" pitchFamily="2" charset="-78"/>
              </a:rPr>
              <a:t>تکنیک های افزایش نرخ بازدهی مصارف</a:t>
            </a:r>
            <a:endParaRPr lang="fa-IR" sz="2400" dirty="0">
              <a:effectLst>
                <a:outerShdw blurRad="38100" dist="38100" dir="2700000" algn="tl">
                  <a:srgbClr val="000000">
                    <a:alpha val="43137"/>
                  </a:srgbClr>
                </a:outerShdw>
              </a:effectLst>
              <a:cs typeface="B Titr" pitchFamily="2" charset="-78"/>
            </a:endParaRPr>
          </a:p>
        </p:txBody>
      </p:sp>
    </p:spTree>
    <p:extLst>
      <p:ext uri="{BB962C8B-B14F-4D97-AF65-F5344CB8AC3E}">
        <p14:creationId xmlns:p14="http://schemas.microsoft.com/office/powerpoint/2010/main" val="3779548272"/>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a:r>
              <a:rPr lang="fa-IR" sz="1800" b="1" dirty="0" smtClean="0">
                <a:latin typeface="B Titr "/>
                <a:cs typeface="B Zar" pitchFamily="2" charset="-78"/>
              </a:rPr>
              <a:t>اهداف دوره آموزشی:</a:t>
            </a:r>
          </a:p>
          <a:p>
            <a:pPr algn="ctr">
              <a:buNone/>
            </a:pPr>
            <a:r>
              <a:rPr lang="fa-IR" sz="2000" b="1" dirty="0" smtClean="0">
                <a:latin typeface="B Titr "/>
                <a:cs typeface="B Zar" pitchFamily="2" charset="-78"/>
              </a:rPr>
              <a:t>مهارت فراگیران در اعطای محصولات بانکی با نرخ بازده بالاتر</a:t>
            </a:r>
          </a:p>
          <a:p>
            <a:pPr algn="ctr"/>
            <a:endParaRPr lang="fa-IR" sz="2000" b="1" dirty="0" smtClean="0">
              <a:latin typeface="B Titr "/>
              <a:cs typeface="B Zar" pitchFamily="2" charset="-78"/>
            </a:endParaRPr>
          </a:p>
          <a:p>
            <a:pPr algn="ctr">
              <a:buNone/>
            </a:pPr>
            <a:endParaRPr lang="fa-IR" sz="2000" b="1" dirty="0" smtClean="0">
              <a:latin typeface="B Titr "/>
              <a:cs typeface="B Zar" pitchFamily="2" charset="-78"/>
            </a:endParaRPr>
          </a:p>
          <a:p>
            <a:pPr algn="r"/>
            <a:r>
              <a:rPr lang="fa-IR" sz="2000" b="1" dirty="0" smtClean="0">
                <a:latin typeface="B Titr "/>
                <a:cs typeface="B Zar" pitchFamily="2" charset="-78"/>
              </a:rPr>
              <a:t>سرفصل:</a:t>
            </a:r>
          </a:p>
          <a:p>
            <a:pPr algn="r">
              <a:buNone/>
            </a:pPr>
            <a:r>
              <a:rPr lang="fa-IR" sz="2000" b="1" dirty="0" smtClean="0">
                <a:latin typeface="B Titr "/>
                <a:cs typeface="B Zar" pitchFamily="2" charset="-78"/>
              </a:rPr>
              <a:t> انواع محصولات بانک و شناخت نقطه فروش پربازده در سنوات گذشته</a:t>
            </a:r>
          </a:p>
          <a:p>
            <a:pPr algn="r">
              <a:buNone/>
            </a:pPr>
            <a:r>
              <a:rPr lang="fa-IR" sz="2000" b="1" dirty="0" smtClean="0">
                <a:latin typeface="B Titr "/>
                <a:cs typeface="B Zar" pitchFamily="2" charset="-78"/>
              </a:rPr>
              <a:t> مدیریت بازدهی محصولات بانک و محصولات پربازده</a:t>
            </a:r>
          </a:p>
          <a:p>
            <a:pPr algn="r">
              <a:buNone/>
            </a:pPr>
            <a:r>
              <a:rPr lang="fa-IR" sz="2000" b="1" dirty="0" smtClean="0">
                <a:latin typeface="B Titr "/>
                <a:cs typeface="B Zar" pitchFamily="2" charset="-78"/>
              </a:rPr>
              <a:t> تحلیل نقطه فروش و ارائه محصول مناسب به بازار هدف</a:t>
            </a:r>
          </a:p>
          <a:p>
            <a:pPr algn="r">
              <a:buNone/>
            </a:pPr>
            <a:r>
              <a:rPr lang="fa-IR" sz="2000" b="1" dirty="0" smtClean="0">
                <a:latin typeface="B Titr "/>
                <a:cs typeface="B Zar" pitchFamily="2" charset="-78"/>
              </a:rPr>
              <a:t> محاسبه نرخ موثر محصولات بانک و تحلیل وضعیت شعب و استان</a:t>
            </a:r>
          </a:p>
        </p:txBody>
      </p:sp>
    </p:spTree>
  </p:cSld>
  <p:clrMapOvr>
    <a:masterClrMapping/>
  </p:clrMapOvr>
  <p:transition>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4" y="857232"/>
            <a:ext cx="8858312" cy="6000767"/>
          </a:xfrm>
        </p:spPr>
        <p:txBody>
          <a:bodyPr>
            <a:normAutofit fontScale="47500" lnSpcReduction="20000"/>
          </a:bodyPr>
          <a:lstStyle/>
          <a:p>
            <a:endParaRPr lang="fa-IR" dirty="0" smtClean="0"/>
          </a:p>
          <a:p>
            <a:pPr algn="justLow" eaLnBrk="0" hangingPunct="0">
              <a:lnSpc>
                <a:spcPct val="200000"/>
              </a:lnSpc>
            </a:pPr>
            <a:r>
              <a:rPr lang="fa-IR" b="1" dirty="0" smtClean="0">
                <a:ea typeface="Times New Roman" pitchFamily="18" charset="0"/>
                <a:cs typeface="B Nazanin" pitchFamily="2" charset="-78"/>
              </a:rPr>
              <a:t>مقدمه</a:t>
            </a:r>
          </a:p>
          <a:p>
            <a:pPr algn="justLow" eaLnBrk="0" hangingPunct="0">
              <a:lnSpc>
                <a:spcPct val="200000"/>
              </a:lnSpc>
            </a:pPr>
            <a:r>
              <a:rPr lang="ar-SA" dirty="0" smtClean="0">
                <a:ea typeface="Times New Roman" pitchFamily="18" charset="0"/>
                <a:cs typeface="B Nazanin" pitchFamily="2" charset="-78"/>
              </a:rPr>
              <a:t>افزايش سودآوري يكي از اهداف هر مؤسسه مالي از جمله بانكها است</a:t>
            </a:r>
            <a:r>
              <a:rPr lang="fa-IR" dirty="0" smtClean="0">
                <a:ea typeface="Times New Roman" pitchFamily="18" charset="0"/>
                <a:cs typeface="B Nazanin" pitchFamily="2" charset="-78"/>
              </a:rPr>
              <a:t>. </a:t>
            </a:r>
            <a:r>
              <a:rPr lang="ar-SA" dirty="0" smtClean="0">
                <a:ea typeface="Times New Roman" pitchFamily="18" charset="0"/>
                <a:cs typeface="B Nazanin" pitchFamily="2" charset="-78"/>
              </a:rPr>
              <a:t>سودآوري بانكها تحت تأثير عوامل مختلف داخلي ( قابل كنترل مديريت بانك از جمله مديريت پرتفوي دارايي ها و بدهي‌ها، كفايت سرمايه و مديريت نقدينگي و هزينه ها) و نيز عوامل و شرايط اقتصادي حاكم بر اقتصاد كشور ( از جمله نرخ تورم، رشد اقتصادي، نرخ‌هاي سود و تسهيلات كه به صورت دستوري از طرف بانك مركزي اعلام مي‌گردد و... ) مي باشد. </a:t>
            </a:r>
            <a:endParaRPr lang="en-US" dirty="0" smtClean="0">
              <a:ea typeface="Times New Roman" pitchFamily="18" charset="0"/>
              <a:cs typeface="B Nazanin" pitchFamily="2" charset="-78"/>
            </a:endParaRPr>
          </a:p>
          <a:p>
            <a:pPr algn="justLow" eaLnBrk="0" hangingPunct="0">
              <a:lnSpc>
                <a:spcPct val="200000"/>
              </a:lnSpc>
            </a:pPr>
            <a:r>
              <a:rPr lang="ar-SA" dirty="0" smtClean="0">
                <a:ea typeface="Times New Roman" pitchFamily="18" charset="0"/>
                <a:cs typeface="B Nazanin" pitchFamily="2" charset="-78"/>
              </a:rPr>
              <a:t>در اين ميان علاوه بر سياست‌هاي كلي مديريتي حاكم بر بانك،كارايي واحدهاي بانك در ايجاد درآمد و كنترل هزينه از عوامل </a:t>
            </a:r>
            <a:r>
              <a:rPr lang="fa-IR" dirty="0" smtClean="0">
                <a:ea typeface="Times New Roman" pitchFamily="18" charset="0"/>
                <a:cs typeface="B Nazanin" pitchFamily="2" charset="-78"/>
              </a:rPr>
              <a:t>مهم </a:t>
            </a:r>
            <a:r>
              <a:rPr lang="ar-SA" dirty="0" smtClean="0">
                <a:ea typeface="Times New Roman" pitchFamily="18" charset="0"/>
                <a:cs typeface="B Nazanin" pitchFamily="2" charset="-78"/>
              </a:rPr>
              <a:t>تعيين كننده سود</a:t>
            </a:r>
            <a:r>
              <a:rPr lang="fa-IR" dirty="0" smtClean="0">
                <a:ea typeface="Times New Roman" pitchFamily="18" charset="0"/>
                <a:cs typeface="B Nazanin" pitchFamily="2" charset="-78"/>
              </a:rPr>
              <a:t>/</a:t>
            </a:r>
            <a:r>
              <a:rPr lang="ar-SA" dirty="0" smtClean="0">
                <a:ea typeface="Times New Roman" pitchFamily="18" charset="0"/>
                <a:cs typeface="B Nazanin" pitchFamily="2" charset="-78"/>
              </a:rPr>
              <a:t>زيان مي‌باشد</a:t>
            </a:r>
            <a:r>
              <a:rPr lang="fa-IR" dirty="0" smtClean="0">
                <a:ea typeface="Times New Roman" pitchFamily="18" charset="0"/>
                <a:cs typeface="B Nazanin" pitchFamily="2" charset="-78"/>
              </a:rPr>
              <a:t> به عبارت دیگر  كنترل صحيح هزينه‌ها و افزايش كارايي عملياتي در جهت افزايش درآمد ، بهبود سودآوري واحدها و به تبع آن بانک را در پی خواهد داشت.</a:t>
            </a:r>
          </a:p>
          <a:p>
            <a:pPr algn="justLow" eaLnBrk="0" hangingPunct="0">
              <a:lnSpc>
                <a:spcPct val="200000"/>
              </a:lnSpc>
            </a:pPr>
            <a:r>
              <a:rPr lang="fa-IR" dirty="0" smtClean="0">
                <a:ea typeface="Times New Roman" pitchFamily="18" charset="0"/>
                <a:cs typeface="B Nazanin" pitchFamily="2" charset="-78"/>
              </a:rPr>
              <a:t>مدیریت سود به طور تلویحی مدیریت هزینه ها و درآمدها می باشد . با توجه به اینکه کسب و کار اصلی بانک جذب منابع مالی و تخصیص آن در قالب تسهیلات اعطایی می باشد عمده ترین هزینه های بانک هزینه جذب منابع و اصلی ترین درآمد بانک، درآمد حاصل از تسهیلات محسوب می گردد و نوع منابع جذب شده و نحوه تخصیص آن با استفاده از ابزارهای مالی در تعیین حاشیه سود بانک نقش مهمی ایفا می نماید. </a:t>
            </a:r>
          </a:p>
        </p:txBody>
      </p:sp>
    </p:spTree>
  </p:cSld>
  <p:clrMapOvr>
    <a:masterClrMapping/>
  </p:clrMapOvr>
  <p:transition>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b="1" dirty="0" smtClean="0">
                <a:cs typeface="B Titr" pitchFamily="2" charset="-78"/>
              </a:rPr>
              <a:t> سود و زیان</a:t>
            </a:r>
            <a:endParaRPr lang="fa-IR" dirty="0"/>
          </a:p>
        </p:txBody>
      </p:sp>
      <p:sp>
        <p:nvSpPr>
          <p:cNvPr id="5" name="Content Placeholder 4"/>
          <p:cNvSpPr>
            <a:spLocks noGrp="1"/>
          </p:cNvSpPr>
          <p:nvPr>
            <p:ph idx="1"/>
          </p:nvPr>
        </p:nvSpPr>
        <p:spPr/>
        <p:txBody>
          <a:bodyPr>
            <a:normAutofit fontScale="77500" lnSpcReduction="20000"/>
          </a:bodyPr>
          <a:lstStyle/>
          <a:p>
            <a:r>
              <a:rPr lang="fa-IR" b="1" dirty="0" smtClean="0">
                <a:cs typeface="B Nazanin" pitchFamily="2" charset="-78"/>
              </a:rPr>
              <a:t>مقوله سود در مباحث حسابداري و مالي با توجه به بحث كيفي آن و همچنين بعنوان ابزاري براي تصميم گيري از جايگاه ويژه اي برخورداراست . محاسبه سود بعنوان شاخصی براي ارزيابي عملكرد موسسات مالی و نیز معياري براي اندازه گيري كارايي مديريت و در نهایت اتخاذ سیاستهای راهبردی در جهت بهبود عملکرد مورد استفاده قرار می گیرد.</a:t>
            </a:r>
            <a:endParaRPr lang="fa-IR" dirty="0" smtClean="0"/>
          </a:p>
          <a:p>
            <a:pPr algn="just">
              <a:lnSpc>
                <a:spcPct val="150000"/>
              </a:lnSpc>
              <a:buNone/>
            </a:pPr>
            <a:r>
              <a:rPr lang="fa-IR" sz="3600" b="1" dirty="0" smtClean="0">
                <a:cs typeface="B Nazanin" pitchFamily="2" charset="-78"/>
              </a:rPr>
              <a:t>مفهوم سود و زیان از دیدگاه حسابداری</a:t>
            </a:r>
          </a:p>
          <a:p>
            <a:pPr algn="just"/>
            <a:r>
              <a:rPr lang="fa-IR" sz="4000" b="1" dirty="0" smtClean="0">
                <a:cs typeface="B Nazanin" pitchFamily="2" charset="-78"/>
              </a:rPr>
              <a:t>  </a:t>
            </a:r>
            <a:r>
              <a:rPr lang="fa-IR" b="1" dirty="0" smtClean="0">
                <a:cs typeface="B Nazanin" pitchFamily="2" charset="-78"/>
              </a:rPr>
              <a:t>سود جامع عبارت است ازتغيير در حقوق صاحبان سهام يا خالص دارائيهاي يك واحد تجاري یا مالی طي دوره مي‌باشد و ميزان موفقيت يا شكست عمليات يك فعاليت تجاري یا مالی را تفاضل وجوه برگشتي با وجوه سرمايه‌گذاري شده نشان مي‌دهد.(بيانه شماره1، هيات استانداردهاي حسابداري مالي)</a:t>
            </a:r>
            <a:endParaRPr lang="en-US" b="1" dirty="0" smtClean="0">
              <a:cs typeface="B Nazanin" pitchFamily="2" charset="-78"/>
            </a:endParaRPr>
          </a:p>
          <a:p>
            <a:endParaRPr lang="fa-IR" dirty="0" smtClean="0"/>
          </a:p>
        </p:txBody>
      </p:sp>
    </p:spTree>
  </p:cSld>
  <p:clrMapOvr>
    <a:masterClrMapping/>
  </p:clrMapOvr>
  <p:transition>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lgn="justLow">
              <a:lnSpc>
                <a:spcPct val="150000"/>
              </a:lnSpc>
            </a:pPr>
            <a:r>
              <a:rPr lang="fa-IR" sz="4000" b="1" dirty="0" smtClean="0">
                <a:cs typeface="B Nazanin" pitchFamily="2" charset="-78"/>
              </a:rPr>
              <a:t> مفهوم سود و زیان از دیدگاه اقتصادی</a:t>
            </a:r>
          </a:p>
          <a:p>
            <a:pPr algn="justLow">
              <a:lnSpc>
                <a:spcPct val="150000"/>
              </a:lnSpc>
            </a:pPr>
            <a:r>
              <a:rPr lang="fa-IR" dirty="0" smtClean="0">
                <a:solidFill>
                  <a:srgbClr val="000000"/>
                </a:solidFill>
                <a:latin typeface="Tahoma" pitchFamily="34" charset="0"/>
                <a:ea typeface="Times New Roman" pitchFamily="18" charset="0"/>
                <a:cs typeface="B Nazanin" pitchFamily="2" charset="-78"/>
              </a:rPr>
              <a:t>"آدام اسميت" اقتصاددان مشهور معتقد است: "سود عبارت از مبلغي است که مي‌تواند بدون کم شدن سرمايه، مصرف شود". "جان هيکس" نيز مي‌گويد:" سود مبلغي است که شخص مي‌تواند در طي يک دوره معين خرج کند و در پايان دوره وضعيتش به خوبي اول دوره باشد". </a:t>
            </a:r>
          </a:p>
          <a:p>
            <a:r>
              <a:rPr lang="fa-IR" b="1" i="1" dirty="0" smtClean="0">
                <a:cs typeface="B Nazanin" pitchFamily="2" charset="-78"/>
              </a:rPr>
              <a:t> </a:t>
            </a:r>
            <a:r>
              <a:rPr lang="fa-IR" b="1" i="1" u="sng" dirty="0" smtClean="0">
                <a:cs typeface="B Nazanin" pitchFamily="2" charset="-78"/>
              </a:rPr>
              <a:t>تفاوت مفهوم سود و زیان از دیدگاه حسابداری و اقتصادی </a:t>
            </a:r>
          </a:p>
          <a:p>
            <a:r>
              <a:rPr lang="fa-IR" dirty="0" smtClean="0">
                <a:solidFill>
                  <a:srgbClr val="000000"/>
                </a:solidFill>
                <a:latin typeface="Tahoma" pitchFamily="34" charset="0"/>
                <a:ea typeface="Times New Roman" pitchFamily="18" charset="0"/>
                <a:cs typeface="B Nazanin" pitchFamily="2" charset="-78"/>
              </a:rPr>
              <a:t>سود حسابداری، تفاوت بین هزینه ها و درآمدهاست که بر اساس اصول حسابداری به دست می آید که در آن هزینه ها همان هزینه داخلی انجام کارها است ولی سود اقتصادی تفاوت بین هزینه ها و درآمدهاست که هزینه شامل هم هزینه های عینی کار ( هزینه های صریح ) و هزینه های ضمنی می شود. </a:t>
            </a:r>
          </a:p>
          <a:p>
            <a:r>
              <a:rPr lang="fa-IR" dirty="0" smtClean="0">
                <a:solidFill>
                  <a:srgbClr val="000000"/>
                </a:solidFill>
                <a:latin typeface="Tahoma" pitchFamily="34" charset="0"/>
                <a:ea typeface="Times New Roman" pitchFamily="18" charset="0"/>
                <a:cs typeface="B Nazanin" pitchFamily="2" charset="-78"/>
              </a:rPr>
              <a:t>حسابداران اغلب تمایل دارند هزینه های آشکار تولید، یعنی پرداختهایی که بابت دستمزد، اجاره، بهره، موادخام و اولیه انجام می شود را جزء هزینه های تولید لحاظ کنند. اما اقتصاددانان هزینه استفاده از منابع را صرفا نه به عنوان آن که پرداختی بابت آن صورت گرفته است بلکه به لحاظ "هزینه فرصت" آن نیز مورد توجه قرار می دهند.</a:t>
            </a:r>
          </a:p>
          <a:p>
            <a:endParaRPr lang="fa-IR" dirty="0"/>
          </a:p>
        </p:txBody>
      </p:sp>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9"/>
            <a:ext cx="8229600" cy="5126056"/>
          </a:xfrm>
        </p:spPr>
        <p:txBody>
          <a:bodyPr>
            <a:noAutofit/>
          </a:bodyPr>
          <a:lstStyle/>
          <a:p>
            <a:pPr algn="just">
              <a:lnSpc>
                <a:spcPct val="150000"/>
              </a:lnSpc>
              <a:buFontTx/>
              <a:buChar char="-"/>
              <a:defRPr/>
            </a:pPr>
            <a:r>
              <a:rPr lang="fa-IR" sz="1200" b="1" i="1" dirty="0" smtClean="0">
                <a:cs typeface="B Nazanin" pitchFamily="2" charset="-78"/>
              </a:rPr>
              <a:t> </a:t>
            </a:r>
            <a:r>
              <a:rPr lang="fa-IR" sz="1400" b="1" i="1" dirty="0" smtClean="0">
                <a:cs typeface="B Nazanin" pitchFamily="2" charset="-78"/>
              </a:rPr>
              <a:t>مثال : سود/زیان از دیدگاه حسابداری و اقتصادی </a:t>
            </a:r>
            <a:endParaRPr lang="fa-IR" sz="1400" b="1" dirty="0" smtClean="0">
              <a:solidFill>
                <a:srgbClr val="000000"/>
              </a:solidFill>
              <a:latin typeface="Tahoma" pitchFamily="34" charset="0"/>
              <a:ea typeface="Times New Roman" pitchFamily="18" charset="0"/>
              <a:cs typeface="B Nazanin" pitchFamily="2" charset="-78"/>
            </a:endParaRPr>
          </a:p>
          <a:p>
            <a:pPr algn="just">
              <a:lnSpc>
                <a:spcPct val="150000"/>
              </a:lnSpc>
              <a:buFontTx/>
              <a:buChar char="-"/>
              <a:defRPr/>
            </a:pPr>
            <a:r>
              <a:rPr lang="fa-IR" sz="1400" b="1" dirty="0" smtClean="0">
                <a:solidFill>
                  <a:srgbClr val="000000"/>
                </a:solidFill>
                <a:latin typeface="Tahoma" pitchFamily="34" charset="0"/>
                <a:ea typeface="Times New Roman" pitchFamily="18" charset="0"/>
                <a:cs typeface="B Nazanin" pitchFamily="2" charset="-78"/>
              </a:rPr>
              <a:t>مبلغ سرمایه گذاری شرکت آلفا      20میلیون ریال،         </a:t>
            </a:r>
          </a:p>
          <a:p>
            <a:pPr algn="just">
              <a:lnSpc>
                <a:spcPct val="150000"/>
              </a:lnSpc>
              <a:buFontTx/>
              <a:buChar char="-"/>
              <a:defRPr/>
            </a:pPr>
            <a:r>
              <a:rPr lang="fa-IR" sz="1400" b="1" dirty="0" smtClean="0">
                <a:solidFill>
                  <a:srgbClr val="000000"/>
                </a:solidFill>
                <a:latin typeface="Tahoma" pitchFamily="34" charset="0"/>
                <a:ea typeface="Times New Roman" pitchFamily="18" charset="0"/>
                <a:cs typeface="B Nazanin" pitchFamily="2" charset="-78"/>
              </a:rPr>
              <a:t>حداقل سود مورد انتظار(بدون ریسک بازار)      20  درصد </a:t>
            </a:r>
          </a:p>
          <a:p>
            <a:pPr algn="just">
              <a:lnSpc>
                <a:spcPct val="150000"/>
              </a:lnSpc>
              <a:buFontTx/>
              <a:buChar char="-"/>
              <a:defRPr/>
            </a:pPr>
            <a:r>
              <a:rPr lang="fa-IR" sz="1400" b="1" dirty="0" smtClean="0">
                <a:solidFill>
                  <a:srgbClr val="000000"/>
                </a:solidFill>
                <a:latin typeface="Tahoma" pitchFamily="34" charset="0"/>
                <a:ea typeface="Times New Roman" pitchFamily="18" charset="0"/>
                <a:cs typeface="B Nazanin" pitchFamily="2" charset="-78"/>
              </a:rPr>
              <a:t>  فروش            100  میلیون ریال،      </a:t>
            </a:r>
          </a:p>
          <a:p>
            <a:pPr algn="just">
              <a:lnSpc>
                <a:spcPct val="150000"/>
              </a:lnSpc>
              <a:buFontTx/>
              <a:buChar char="-"/>
              <a:defRPr/>
            </a:pPr>
            <a:r>
              <a:rPr lang="fa-IR" sz="1400" b="1" dirty="0" smtClean="0">
                <a:solidFill>
                  <a:srgbClr val="000000"/>
                </a:solidFill>
                <a:latin typeface="Tahoma" pitchFamily="34" charset="0"/>
                <a:ea typeface="Times New Roman" pitchFamily="18" charset="0"/>
                <a:cs typeface="B Nazanin" pitchFamily="2" charset="-78"/>
              </a:rPr>
              <a:t>هزینه های عملیاتی و غیرعملیاتی بالغ بر       95 میلیون ریال </a:t>
            </a:r>
          </a:p>
          <a:p>
            <a:pPr algn="just">
              <a:lnSpc>
                <a:spcPct val="150000"/>
              </a:lnSpc>
              <a:buFontTx/>
              <a:buChar char="-"/>
              <a:defRPr/>
            </a:pPr>
            <a:r>
              <a:rPr lang="fa-IR" sz="1400" b="1" dirty="0" smtClean="0">
                <a:solidFill>
                  <a:srgbClr val="000000"/>
                </a:solidFill>
                <a:latin typeface="Tahoma" pitchFamily="34" charset="0"/>
                <a:ea typeface="Times New Roman" pitchFamily="18" charset="0"/>
                <a:cs typeface="B Nazanin" pitchFamily="2" charset="-78"/>
              </a:rPr>
              <a:t> </a:t>
            </a:r>
            <a:r>
              <a:rPr lang="fa-IR" sz="1400" b="1" dirty="0" smtClean="0">
                <a:solidFill>
                  <a:schemeClr val="accent6"/>
                </a:solidFill>
                <a:latin typeface="Tahoma" pitchFamily="34" charset="0"/>
                <a:ea typeface="Times New Roman" pitchFamily="18" charset="0"/>
                <a:cs typeface="B Nazanin" pitchFamily="2" charset="-78"/>
              </a:rPr>
              <a:t>مطلوبست: الف) محاسبه سود حسابداری</a:t>
            </a:r>
          </a:p>
          <a:p>
            <a:pPr algn="just">
              <a:lnSpc>
                <a:spcPct val="150000"/>
              </a:lnSpc>
              <a:defRPr/>
            </a:pPr>
            <a:r>
              <a:rPr lang="fa-IR" sz="1400" b="1" dirty="0" smtClean="0">
                <a:solidFill>
                  <a:schemeClr val="accent6"/>
                </a:solidFill>
                <a:latin typeface="Tahoma" pitchFamily="34" charset="0"/>
                <a:ea typeface="Times New Roman" pitchFamily="18" charset="0"/>
                <a:cs typeface="B Nazanin" pitchFamily="2" charset="-78"/>
              </a:rPr>
              <a:t>                  ب) محاسبه سود اقتصادی</a:t>
            </a:r>
          </a:p>
          <a:p>
            <a:pPr algn="l">
              <a:lnSpc>
                <a:spcPct val="150000"/>
              </a:lnSpc>
              <a:defRPr/>
            </a:pPr>
            <a:r>
              <a:rPr lang="fa-IR" sz="1600" b="1" dirty="0" smtClean="0">
                <a:solidFill>
                  <a:srgbClr val="000000"/>
                </a:solidFill>
                <a:latin typeface="Tahoma" pitchFamily="34" charset="0"/>
                <a:ea typeface="Times New Roman" pitchFamily="18" charset="0"/>
                <a:cs typeface="B Nazanin" pitchFamily="2" charset="-78"/>
              </a:rPr>
              <a:t>هزینه</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 –</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 درآمد </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chemeClr val="accent6"/>
                </a:solidFill>
                <a:latin typeface="Tahoma" pitchFamily="34" charset="0"/>
                <a:ea typeface="Times New Roman" pitchFamily="18" charset="0"/>
                <a:cs typeface="B Nazanin" pitchFamily="2" charset="-78"/>
              </a:rPr>
              <a:t>سود حسابداری </a:t>
            </a:r>
            <a:r>
              <a:rPr lang="fa-IR" sz="1600" b="1" dirty="0" smtClean="0">
                <a:solidFill>
                  <a:srgbClr val="000000"/>
                </a:solidFill>
                <a:latin typeface="Tahoma" pitchFamily="34" charset="0"/>
                <a:ea typeface="Times New Roman" pitchFamily="18" charset="0"/>
                <a:cs typeface="B Nazanin" pitchFamily="2" charset="-78"/>
              </a:rPr>
              <a:t>(الف</a:t>
            </a:r>
          </a:p>
          <a:p>
            <a:pPr algn="l">
              <a:lnSpc>
                <a:spcPct val="150000"/>
              </a:lnSpc>
              <a:defRPr/>
            </a:pPr>
            <a:r>
              <a:rPr lang="fa-IR" sz="1600" b="1" dirty="0" smtClean="0">
                <a:solidFill>
                  <a:srgbClr val="FF0000"/>
                </a:solidFill>
                <a:latin typeface="Tahoma" pitchFamily="34" charset="0"/>
                <a:ea typeface="Times New Roman" pitchFamily="18" charset="0"/>
                <a:cs typeface="B Nazanin" pitchFamily="2" charset="-78"/>
              </a:rPr>
              <a:t>5.000.000</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95.000.000</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100.000.000</a:t>
            </a:r>
            <a:r>
              <a:rPr lang="en-US" sz="1600" b="1" dirty="0" smtClean="0">
                <a:solidFill>
                  <a:srgbClr val="000000"/>
                </a:solidFill>
                <a:latin typeface="Tahoma" pitchFamily="34" charset="0"/>
                <a:ea typeface="Times New Roman" pitchFamily="18" charset="0"/>
                <a:cs typeface="B Nazanin" pitchFamily="2" charset="-78"/>
              </a:rPr>
              <a:t>  </a:t>
            </a:r>
            <a:endParaRPr lang="fa-IR" sz="1400" b="1" dirty="0" smtClean="0">
              <a:solidFill>
                <a:srgbClr val="000000"/>
              </a:solidFill>
              <a:latin typeface="Tahoma" pitchFamily="34" charset="0"/>
              <a:ea typeface="Times New Roman" pitchFamily="18" charset="0"/>
              <a:cs typeface="B Nazanin" pitchFamily="2" charset="-78"/>
            </a:endParaRPr>
          </a:p>
          <a:p>
            <a:pPr algn="l">
              <a:lnSpc>
                <a:spcPct val="150000"/>
              </a:lnSpc>
              <a:defRPr/>
            </a:pPr>
            <a:endParaRPr lang="fa-IR" sz="900" b="1" dirty="0" smtClean="0">
              <a:solidFill>
                <a:srgbClr val="000000"/>
              </a:solidFill>
              <a:latin typeface="Tahoma" pitchFamily="34" charset="0"/>
              <a:ea typeface="Times New Roman" pitchFamily="18" charset="0"/>
              <a:cs typeface="B Nazanin" pitchFamily="2" charset="-78"/>
            </a:endParaRPr>
          </a:p>
          <a:p>
            <a:pPr algn="l">
              <a:lnSpc>
                <a:spcPct val="150000"/>
              </a:lnSpc>
              <a:defRPr/>
            </a:pPr>
            <a:r>
              <a:rPr lang="fa-IR" sz="1600" b="1" dirty="0" smtClean="0">
                <a:solidFill>
                  <a:srgbClr val="000000"/>
                </a:solidFill>
                <a:latin typeface="Tahoma" pitchFamily="34" charset="0"/>
                <a:ea typeface="Times New Roman" pitchFamily="18" charset="0"/>
                <a:cs typeface="B Nazanin" pitchFamily="2" charset="-78"/>
              </a:rPr>
              <a:t>(هزینه فرصت+هزینه) – درآمد = </a:t>
            </a:r>
            <a:r>
              <a:rPr lang="fa-IR" sz="1600" b="1" dirty="0" smtClean="0">
                <a:solidFill>
                  <a:schemeClr val="accent6"/>
                </a:solidFill>
                <a:latin typeface="Tahoma" pitchFamily="34" charset="0"/>
                <a:ea typeface="Times New Roman" pitchFamily="18" charset="0"/>
                <a:cs typeface="B Nazanin" pitchFamily="2" charset="-78"/>
              </a:rPr>
              <a:t>سود اقتصادی </a:t>
            </a:r>
            <a:r>
              <a:rPr lang="fa-IR" sz="1600" b="1" dirty="0" smtClean="0">
                <a:solidFill>
                  <a:srgbClr val="000000"/>
                </a:solidFill>
                <a:latin typeface="Tahoma" pitchFamily="34" charset="0"/>
                <a:ea typeface="Times New Roman" pitchFamily="18" charset="0"/>
                <a:cs typeface="B Nazanin" pitchFamily="2" charset="-78"/>
              </a:rPr>
              <a:t>(ب</a:t>
            </a:r>
          </a:p>
          <a:p>
            <a:pPr algn="l">
              <a:lnSpc>
                <a:spcPct val="150000"/>
              </a:lnSpc>
              <a:defRPr/>
            </a:pPr>
            <a:r>
              <a:rPr lang="fa-IR" sz="1600" b="1" dirty="0" smtClean="0">
                <a:solidFill>
                  <a:srgbClr val="000000"/>
                </a:solidFill>
                <a:latin typeface="Tahoma" pitchFamily="34" charset="0"/>
                <a:ea typeface="Times New Roman" pitchFamily="18" charset="0"/>
                <a:cs typeface="B Nazanin" pitchFamily="2" charset="-78"/>
              </a:rPr>
              <a:t>4.000.000=20%</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20.000.000</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هزینه فرصت سرمایه </a:t>
            </a:r>
          </a:p>
          <a:p>
            <a:pPr algn="l">
              <a:lnSpc>
                <a:spcPct val="150000"/>
              </a:lnSpc>
              <a:defRPr/>
            </a:pPr>
            <a:r>
              <a:rPr lang="fa-IR" sz="1600" b="1" dirty="0" smtClean="0">
                <a:solidFill>
                  <a:srgbClr val="FF0000"/>
                </a:solidFill>
                <a:latin typeface="Tahoma" pitchFamily="34" charset="0"/>
                <a:ea typeface="Times New Roman" pitchFamily="18" charset="0"/>
                <a:cs typeface="B Nazanin" pitchFamily="2" charset="-78"/>
              </a:rPr>
              <a:t>1.000.000</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 </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(4.000.000+95.000.000)</a:t>
            </a:r>
            <a:r>
              <a:rPr lang="en-US" sz="1600" b="1" dirty="0" smtClean="0">
                <a:solidFill>
                  <a:srgbClr val="000000"/>
                </a:solidFill>
                <a:latin typeface="Tahoma" pitchFamily="34" charset="0"/>
                <a:ea typeface="Times New Roman" pitchFamily="18" charset="0"/>
                <a:cs typeface="B Nazanin" pitchFamily="2" charset="-78"/>
              </a:rPr>
              <a:t> </a:t>
            </a:r>
            <a:r>
              <a:rPr lang="fa-IR" sz="1600" b="1" dirty="0" smtClean="0">
                <a:solidFill>
                  <a:srgbClr val="000000"/>
                </a:solidFill>
                <a:latin typeface="Tahoma" pitchFamily="34" charset="0"/>
                <a:ea typeface="Times New Roman" pitchFamily="18" charset="0"/>
                <a:cs typeface="B Nazanin" pitchFamily="2" charset="-78"/>
              </a:rPr>
              <a:t>-100.000.000</a:t>
            </a:r>
            <a:r>
              <a:rPr lang="en-US" sz="1600" b="1" dirty="0" smtClean="0">
                <a:solidFill>
                  <a:srgbClr val="000000"/>
                </a:solidFill>
                <a:latin typeface="Tahoma" pitchFamily="34" charset="0"/>
                <a:ea typeface="Times New Roman" pitchFamily="18" charset="0"/>
                <a:cs typeface="B Nazanin" pitchFamily="2" charset="-78"/>
              </a:rPr>
              <a:t> </a:t>
            </a:r>
            <a:endParaRPr lang="fa-IR" sz="1600" b="1" dirty="0" smtClean="0">
              <a:solidFill>
                <a:srgbClr val="000000"/>
              </a:solidFill>
              <a:latin typeface="Tahoma" pitchFamily="34" charset="0"/>
              <a:ea typeface="Times New Roman" pitchFamily="18" charset="0"/>
              <a:cs typeface="B Nazanin" pitchFamily="2" charset="-78"/>
            </a:endParaRPr>
          </a:p>
          <a:p>
            <a:endParaRPr lang="fa-IR" sz="1400" b="1" dirty="0">
              <a:cs typeface="B Nazanin" pitchFamily="2" charset="-78"/>
            </a:endParaRPr>
          </a:p>
        </p:txBody>
      </p:sp>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8"/>
            <a:ext cx="8229600" cy="5500725"/>
          </a:xfrm>
        </p:spPr>
        <p:txBody>
          <a:bodyPr>
            <a:normAutofit fontScale="55000" lnSpcReduction="20000"/>
          </a:bodyPr>
          <a:lstStyle/>
          <a:p>
            <a:pPr eaLnBrk="0" hangingPunct="0">
              <a:lnSpc>
                <a:spcPct val="150000"/>
              </a:lnSpc>
              <a:buClr>
                <a:schemeClr val="bg2"/>
              </a:buClr>
              <a:defRPr/>
            </a:pPr>
            <a:r>
              <a:rPr lang="fa-IR" sz="3600" b="1" kern="0" dirty="0" smtClean="0">
                <a:solidFill>
                  <a:srgbClr val="284C6A"/>
                </a:solidFill>
                <a:cs typeface="B Titr" pitchFamily="2" charset="-78"/>
              </a:rPr>
              <a:t> </a:t>
            </a:r>
            <a:r>
              <a:rPr lang="ar-SA" sz="4000" b="1" kern="0" dirty="0" smtClean="0">
                <a:cs typeface="B Titr" pitchFamily="2" charset="-78"/>
              </a:rPr>
              <a:t>انواع درآمدها</a:t>
            </a:r>
            <a:endParaRPr lang="fa-IR" sz="4000" b="1" kern="0" dirty="0" smtClean="0">
              <a:cs typeface="B Titr" pitchFamily="2" charset="-78"/>
            </a:endParaRPr>
          </a:p>
          <a:p>
            <a:pPr algn="just" eaLnBrk="0" hangingPunct="0">
              <a:lnSpc>
                <a:spcPct val="200000"/>
              </a:lnSpc>
              <a:buClr>
                <a:schemeClr val="bg2"/>
              </a:buClr>
              <a:buFont typeface="Arial" pitchFamily="34" charset="0"/>
              <a:buChar char="●"/>
              <a:defRPr/>
            </a:pPr>
            <a:r>
              <a:rPr lang="ar-SA" sz="3600" b="1" kern="0" dirty="0" smtClean="0">
                <a:cs typeface="B Nazanin" pitchFamily="2" charset="-78"/>
              </a:rPr>
              <a:t>درآمد مشاع</a:t>
            </a:r>
            <a:r>
              <a:rPr lang="ar-SA" kern="0" dirty="0" smtClean="0">
                <a:cs typeface="B Nazanin" pitchFamily="2" charset="-78"/>
              </a:rPr>
              <a:t>:</a:t>
            </a:r>
            <a:r>
              <a:rPr lang="fa-IR" kern="0" dirty="0" smtClean="0">
                <a:cs typeface="B Nazanin" pitchFamily="2" charset="-78"/>
              </a:rPr>
              <a:t> </a:t>
            </a:r>
            <a:r>
              <a:rPr lang="ar-SA" kern="0" dirty="0" smtClean="0">
                <a:cs typeface="B Nazanin" pitchFamily="2" charset="-78"/>
              </a:rPr>
              <a:t>درآمد</a:t>
            </a:r>
            <a:r>
              <a:rPr lang="fa-IR" kern="0" dirty="0" smtClean="0">
                <a:cs typeface="B Nazanin" pitchFamily="2" charset="-78"/>
              </a:rPr>
              <a:t> </a:t>
            </a:r>
            <a:r>
              <a:rPr lang="ar-SA" kern="0" dirty="0" smtClean="0">
                <a:cs typeface="B Nazanin" pitchFamily="2" charset="-78"/>
              </a:rPr>
              <a:t>حاصل از منابع بانک (مالکانه) و منابع سپرده</a:t>
            </a:r>
            <a:r>
              <a:rPr lang="fa-IR" kern="0" dirty="0" smtClean="0">
                <a:cs typeface="B Nazanin" pitchFamily="2" charset="-78"/>
              </a:rPr>
              <a:t>‌</a:t>
            </a:r>
            <a:r>
              <a:rPr lang="ar-SA" kern="0" dirty="0" smtClean="0">
                <a:cs typeface="B Nazanin" pitchFamily="2" charset="-78"/>
              </a:rPr>
              <a:t>گذاران (وکالتی</a:t>
            </a:r>
            <a:r>
              <a:rPr lang="fa-IR" kern="0" dirty="0" smtClean="0">
                <a:cs typeface="B Nazanin" pitchFamily="2" charset="-78"/>
              </a:rPr>
              <a:t>‌</a:t>
            </a:r>
            <a:r>
              <a:rPr lang="ar-SA" kern="0" dirty="0" smtClean="0">
                <a:cs typeface="B Nazanin" pitchFamily="2" charset="-78"/>
              </a:rPr>
              <a:t>) که بطور مشاع در امر اعطای تسهیلات و معاملات عقود اسلامی مصرف شده و این درآمد به نسبت سهم هر</a:t>
            </a:r>
            <a:r>
              <a:rPr lang="fa-IR" kern="0" dirty="0" smtClean="0">
                <a:cs typeface="B Nazanin" pitchFamily="2" charset="-78"/>
              </a:rPr>
              <a:t> </a:t>
            </a:r>
            <a:r>
              <a:rPr lang="ar-SA" kern="0" dirty="0" smtClean="0">
                <a:cs typeface="B Nazanin" pitchFamily="2" charset="-78"/>
              </a:rPr>
              <a:t>یک از آن دو</a:t>
            </a:r>
            <a:r>
              <a:rPr lang="fa-IR" kern="0" dirty="0" smtClean="0">
                <a:cs typeface="B Nazanin" pitchFamily="2" charset="-78"/>
              </a:rPr>
              <a:t> در</a:t>
            </a:r>
            <a:r>
              <a:rPr lang="ar-SA" kern="0" dirty="0" smtClean="0">
                <a:cs typeface="B Nazanin" pitchFamily="2" charset="-78"/>
              </a:rPr>
              <a:t> تامین منابع اعطای تسهیلات مذکور</a:t>
            </a:r>
            <a:r>
              <a:rPr lang="fa-IR" kern="0" dirty="0" smtClean="0">
                <a:cs typeface="B Nazanin" pitchFamily="2" charset="-78"/>
              </a:rPr>
              <a:t>،</a:t>
            </a:r>
            <a:r>
              <a:rPr lang="ar-SA" kern="0" dirty="0" smtClean="0">
                <a:cs typeface="B Nazanin" pitchFamily="2" charset="-78"/>
              </a:rPr>
              <a:t> تسهیم می</a:t>
            </a:r>
            <a:r>
              <a:rPr lang="fa-IR" kern="0" dirty="0" smtClean="0">
                <a:cs typeface="B Nazanin" pitchFamily="2" charset="-78"/>
              </a:rPr>
              <a:t>‌</a:t>
            </a:r>
            <a:r>
              <a:rPr lang="ar-SA" kern="0" dirty="0" smtClean="0">
                <a:cs typeface="B Nazanin" pitchFamily="2" charset="-78"/>
              </a:rPr>
              <a:t>گردد.</a:t>
            </a:r>
          </a:p>
          <a:p>
            <a:pPr algn="just" eaLnBrk="0" hangingPunct="0">
              <a:lnSpc>
                <a:spcPct val="200000"/>
              </a:lnSpc>
              <a:buClr>
                <a:schemeClr val="bg2"/>
              </a:buClr>
              <a:defRPr/>
            </a:pPr>
            <a:r>
              <a:rPr lang="en-US" kern="0" dirty="0" smtClean="0">
                <a:cs typeface="B Nazanin" pitchFamily="2" charset="-78"/>
              </a:rPr>
              <a:t>    </a:t>
            </a:r>
            <a:r>
              <a:rPr lang="ar-SA" b="1" kern="0" dirty="0" smtClean="0">
                <a:cs typeface="B Nazanin" pitchFamily="2" charset="-78"/>
              </a:rPr>
              <a:t>مثال : </a:t>
            </a:r>
            <a:r>
              <a:rPr lang="ar-SA" kern="0" dirty="0" smtClean="0">
                <a:cs typeface="B Nazanin" pitchFamily="2" charset="-78"/>
              </a:rPr>
              <a:t>سود دریافتی از تسهیلات عقود اسلامی </a:t>
            </a:r>
            <a:r>
              <a:rPr lang="fa-IR" kern="0" dirty="0" smtClean="0">
                <a:cs typeface="B Nazanin" pitchFamily="2" charset="-78"/>
              </a:rPr>
              <a:t>،</a:t>
            </a:r>
            <a:r>
              <a:rPr lang="ar-SA" kern="0" dirty="0" smtClean="0">
                <a:cs typeface="B Nazanin" pitchFamily="2" charset="-78"/>
              </a:rPr>
              <a:t> وجه التزام دریافتی از تسهیلات عقود</a:t>
            </a:r>
            <a:r>
              <a:rPr lang="fa-IR" kern="0" dirty="0" smtClean="0">
                <a:cs typeface="B Nazanin" pitchFamily="2" charset="-78"/>
              </a:rPr>
              <a:t> </a:t>
            </a:r>
            <a:r>
              <a:rPr lang="ar-SA" kern="0" dirty="0" smtClean="0">
                <a:cs typeface="B Nazanin" pitchFamily="2" charset="-78"/>
              </a:rPr>
              <a:t>اسلامی ، سود سرمایه</a:t>
            </a:r>
            <a:r>
              <a:rPr lang="fa-IR" kern="0" dirty="0" smtClean="0">
                <a:cs typeface="B Nazanin" pitchFamily="2" charset="-78"/>
              </a:rPr>
              <a:t>‌</a:t>
            </a:r>
            <a:r>
              <a:rPr lang="ar-SA" kern="0" dirty="0" smtClean="0">
                <a:cs typeface="B Nazanin" pitchFamily="2" charset="-78"/>
              </a:rPr>
              <a:t>گذاری</a:t>
            </a:r>
            <a:r>
              <a:rPr lang="fa-IR" kern="0" dirty="0" smtClean="0">
                <a:cs typeface="B Nazanin" pitchFamily="2" charset="-78"/>
              </a:rPr>
              <a:t>‌</a:t>
            </a:r>
            <a:r>
              <a:rPr lang="ar-SA" kern="0" dirty="0" smtClean="0">
                <a:cs typeface="B Nazanin" pitchFamily="2" charset="-78"/>
              </a:rPr>
              <a:t>ها و</a:t>
            </a:r>
            <a:r>
              <a:rPr lang="fa-IR" kern="0" dirty="0" smtClean="0">
                <a:cs typeface="B Nazanin" pitchFamily="2" charset="-78"/>
              </a:rPr>
              <a:t> </a:t>
            </a:r>
            <a:r>
              <a:rPr lang="ar-SA" kern="0" dirty="0" smtClean="0">
                <a:cs typeface="B Nazanin" pitchFamily="2" charset="-78"/>
              </a:rPr>
              <a:t>مشارکت</a:t>
            </a:r>
            <a:r>
              <a:rPr lang="fa-IR" kern="0" dirty="0" smtClean="0">
                <a:cs typeface="B Nazanin" pitchFamily="2" charset="-78"/>
              </a:rPr>
              <a:t>‌</a:t>
            </a:r>
            <a:r>
              <a:rPr lang="ar-SA" kern="0" dirty="0" smtClean="0">
                <a:cs typeface="B Nazanin" pitchFamily="2" charset="-78"/>
              </a:rPr>
              <a:t>های بانک و اوراق مشارکت </a:t>
            </a:r>
          </a:p>
          <a:p>
            <a:pPr algn="just" eaLnBrk="0" hangingPunct="0">
              <a:lnSpc>
                <a:spcPct val="200000"/>
              </a:lnSpc>
              <a:buClr>
                <a:schemeClr val="bg2"/>
              </a:buClr>
              <a:buFont typeface="Arial" pitchFamily="34" charset="0"/>
              <a:buChar char="●"/>
              <a:defRPr/>
            </a:pPr>
            <a:r>
              <a:rPr lang="ar-SA" sz="3600" b="1" kern="0" dirty="0" smtClean="0">
                <a:cs typeface="B Nazanin" pitchFamily="2" charset="-78"/>
              </a:rPr>
              <a:t>درآمد غیرمشاع</a:t>
            </a:r>
            <a:r>
              <a:rPr lang="ar-SA" kern="0" dirty="0" smtClean="0">
                <a:cs typeface="B Nazanin" pitchFamily="2" charset="-78"/>
              </a:rPr>
              <a:t> : در آمد حاصل از سایر فعالیت</a:t>
            </a:r>
            <a:r>
              <a:rPr lang="fa-IR" kern="0" dirty="0" smtClean="0">
                <a:cs typeface="B Nazanin" pitchFamily="2" charset="-78"/>
              </a:rPr>
              <a:t>‌</a:t>
            </a:r>
            <a:r>
              <a:rPr lang="ar-SA" kern="0" dirty="0" smtClean="0">
                <a:cs typeface="B Nazanin" pitchFamily="2" charset="-78"/>
              </a:rPr>
              <a:t>های بانک مانند سود و وجه التزام دریافتی از معاملات قدیم ،کارمزد دریافتی ،درآمدهای متفرقه (بابت هزینه پست ، جریمه ت</a:t>
            </a:r>
            <a:r>
              <a:rPr lang="fa-IR" kern="0" dirty="0" smtClean="0">
                <a:cs typeface="B Nazanin" pitchFamily="2" charset="-78"/>
              </a:rPr>
              <a:t>أخ</a:t>
            </a:r>
            <a:r>
              <a:rPr lang="ar-SA" kern="0" dirty="0" smtClean="0">
                <a:cs typeface="B Nazanin" pitchFamily="2" charset="-78"/>
              </a:rPr>
              <a:t>یر کارکنان و ...) و سایر درآمدها مانند نتیجه معاملات ارزی که کلاً از محل منابع مالکانه بانک عاید می</a:t>
            </a:r>
            <a:r>
              <a:rPr lang="fa-IR" kern="0" dirty="0" smtClean="0">
                <a:cs typeface="B Nazanin" pitchFamily="2" charset="-78"/>
              </a:rPr>
              <a:t>‌</a:t>
            </a:r>
            <a:r>
              <a:rPr lang="ar-SA" kern="0" dirty="0" smtClean="0">
                <a:cs typeface="B Nazanin" pitchFamily="2" charset="-78"/>
              </a:rPr>
              <a:t>گردد درآمد غیرمشاع نامیده می</a:t>
            </a:r>
            <a:r>
              <a:rPr lang="fa-IR" kern="0" dirty="0" smtClean="0">
                <a:cs typeface="B Nazanin" pitchFamily="2" charset="-78"/>
              </a:rPr>
              <a:t>‌</a:t>
            </a:r>
            <a:r>
              <a:rPr lang="ar-SA" kern="0" dirty="0" smtClean="0">
                <a:cs typeface="B Nazanin" pitchFamily="2" charset="-78"/>
              </a:rPr>
              <a:t>شود</a:t>
            </a:r>
            <a:r>
              <a:rPr lang="fa-IR" kern="0" dirty="0" smtClean="0">
                <a:cs typeface="B Nazanin" pitchFamily="2" charset="-78"/>
              </a:rPr>
              <a:t>.</a:t>
            </a:r>
            <a:r>
              <a:rPr lang="ar-SA" kern="0" dirty="0" smtClean="0">
                <a:cs typeface="B Nazanin" pitchFamily="2" charset="-78"/>
              </a:rPr>
              <a:t> </a:t>
            </a:r>
            <a:endParaRPr lang="fa-IR" dirty="0" smtClean="0"/>
          </a:p>
          <a:p>
            <a:endParaRPr lang="fa-IR" dirty="0"/>
          </a:p>
        </p:txBody>
      </p:sp>
    </p:spTree>
  </p:cSld>
  <p:clrMapOvr>
    <a:masterClrMapping/>
  </p:clrMapOvr>
  <p:transition>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p:cNvSpPr>
            <a:spLocks noGrp="1"/>
          </p:cNvSpPr>
          <p:nvPr>
            <p:ph type="sldNum" sz="quarter" idx="12"/>
          </p:nvPr>
        </p:nvSpPr>
        <p:spPr>
          <a:xfrm>
            <a:off x="7239000" y="6629400"/>
            <a:ext cx="1905000" cy="228600"/>
          </a:xfrm>
          <a:noFill/>
        </p:spPr>
        <p:txBody>
          <a:bodyPr/>
          <a:lstStyle/>
          <a:p>
            <a:fld id="{E9726341-DDEE-459D-A876-905BFDD7BFA4}" type="slidenum">
              <a:rPr lang="ar-SA" smtClean="0">
                <a:latin typeface="Arial" pitchFamily="34" charset="0"/>
                <a:cs typeface="Arial" pitchFamily="34" charset="0"/>
              </a:rPr>
              <a:pPr/>
              <a:t>8</a:t>
            </a:fld>
            <a:endParaRPr lang="en-US" smtClean="0">
              <a:latin typeface="Arial" pitchFamily="34" charset="0"/>
              <a:cs typeface="Arial" pitchFamily="34" charset="0"/>
            </a:endParaRPr>
          </a:p>
        </p:txBody>
      </p:sp>
      <p:sp>
        <p:nvSpPr>
          <p:cNvPr id="5" name="Rectangle 1"/>
          <p:cNvSpPr>
            <a:spLocks noChangeArrowheads="1"/>
          </p:cNvSpPr>
          <p:nvPr/>
        </p:nvSpPr>
        <p:spPr bwMode="auto">
          <a:xfrm>
            <a:off x="381000" y="1143000"/>
            <a:ext cx="8229600" cy="923925"/>
          </a:xfrm>
          <a:prstGeom prst="rect">
            <a:avLst/>
          </a:prstGeom>
          <a:noFill/>
          <a:ln w="9525">
            <a:noFill/>
            <a:miter lim="800000"/>
            <a:headEnd/>
            <a:tailEnd/>
          </a:ln>
        </p:spPr>
        <p:txBody>
          <a:bodyPr anchor="ctr">
            <a:spAutoFit/>
          </a:bodyPr>
          <a:lstStyle/>
          <a:p>
            <a:pPr algn="justLow">
              <a:lnSpc>
                <a:spcPct val="150000"/>
              </a:lnSpc>
            </a:pPr>
            <a:r>
              <a:rPr lang="fa-IR" b="1" dirty="0">
                <a:solidFill>
                  <a:srgbClr val="000000"/>
                </a:solidFill>
                <a:latin typeface="Tahoma" pitchFamily="34" charset="0"/>
                <a:ea typeface="Times New Roman" pitchFamily="18" charset="0"/>
                <a:cs typeface="B Nazanin" pitchFamily="2" charset="-78"/>
              </a:rPr>
              <a:t>نقطه مقابل و کاهنده درآمد، هزينه ناميده مي‌شود و آن عبارت است از بهاي تمام شده خدماتي است که به منظور کسب درآمد، خرج شده باشد. </a:t>
            </a:r>
          </a:p>
        </p:txBody>
      </p:sp>
      <p:sp>
        <p:nvSpPr>
          <p:cNvPr id="6" name="Rectangle 4"/>
          <p:cNvSpPr>
            <a:spLocks noChangeArrowheads="1"/>
          </p:cNvSpPr>
          <p:nvPr/>
        </p:nvSpPr>
        <p:spPr bwMode="auto">
          <a:xfrm>
            <a:off x="5943600" y="457200"/>
            <a:ext cx="2590800" cy="461963"/>
          </a:xfrm>
          <a:prstGeom prst="rect">
            <a:avLst/>
          </a:prstGeom>
          <a:noFill/>
          <a:ln w="9525">
            <a:noFill/>
            <a:miter lim="800000"/>
            <a:headEnd/>
            <a:tailEnd/>
          </a:ln>
        </p:spPr>
        <p:txBody>
          <a:bodyPr>
            <a:spAutoFit/>
          </a:bodyPr>
          <a:lstStyle/>
          <a:p>
            <a:r>
              <a:rPr lang="fa-IR" sz="2400" b="1" dirty="0">
                <a:solidFill>
                  <a:srgbClr val="000000"/>
                </a:solidFill>
                <a:latin typeface="Tahoma" pitchFamily="34" charset="0"/>
                <a:ea typeface="Times New Roman" pitchFamily="18" charset="0"/>
                <a:cs typeface="B Nazanin" pitchFamily="2" charset="-78"/>
              </a:rPr>
              <a:t>ب- هزینه ها  </a:t>
            </a:r>
            <a:endParaRPr lang="en-US" sz="2400" b="1" dirty="0">
              <a:solidFill>
                <a:srgbClr val="000000"/>
              </a:solidFill>
              <a:latin typeface="Tahoma" pitchFamily="34" charset="0"/>
              <a:ea typeface="Times New Roman" pitchFamily="18" charset="0"/>
              <a:cs typeface="B Nazanin" pitchFamily="2" charset="-78"/>
            </a:endParaRPr>
          </a:p>
        </p:txBody>
      </p:sp>
      <p:sp>
        <p:nvSpPr>
          <p:cNvPr id="7" name="Rectangle 7"/>
          <p:cNvSpPr>
            <a:spLocks noChangeArrowheads="1"/>
          </p:cNvSpPr>
          <p:nvPr/>
        </p:nvSpPr>
        <p:spPr bwMode="auto">
          <a:xfrm>
            <a:off x="6477000" y="3810000"/>
            <a:ext cx="2133600" cy="830263"/>
          </a:xfrm>
          <a:prstGeom prst="rect">
            <a:avLst/>
          </a:prstGeom>
          <a:noFill/>
          <a:ln w="9525">
            <a:noFill/>
            <a:miter lim="800000"/>
            <a:headEnd/>
            <a:tailEnd/>
          </a:ln>
        </p:spPr>
        <p:txBody>
          <a:bodyPr>
            <a:spAutoFit/>
          </a:bodyPr>
          <a:lstStyle/>
          <a:p>
            <a:pPr algn="ctr"/>
            <a:r>
              <a:rPr lang="fa-IR" sz="2400" b="1">
                <a:solidFill>
                  <a:srgbClr val="000000"/>
                </a:solidFill>
                <a:latin typeface="Tahoma" pitchFamily="34" charset="0"/>
                <a:ea typeface="Times New Roman" pitchFamily="18" charset="0"/>
                <a:cs typeface="B Nazanin" pitchFamily="2" charset="-78"/>
              </a:rPr>
              <a:t>هزینه های بانک ناشی از </a:t>
            </a:r>
            <a:endParaRPr lang="en-US" sz="2400" b="1">
              <a:solidFill>
                <a:srgbClr val="000000"/>
              </a:solidFill>
              <a:latin typeface="Tahoma" pitchFamily="34" charset="0"/>
              <a:ea typeface="Times New Roman" pitchFamily="18" charset="0"/>
              <a:cs typeface="B Nazanin" pitchFamily="2" charset="-78"/>
            </a:endParaRPr>
          </a:p>
        </p:txBody>
      </p:sp>
      <p:sp>
        <p:nvSpPr>
          <p:cNvPr id="8" name="Right Brace 8"/>
          <p:cNvSpPr>
            <a:spLocks/>
          </p:cNvSpPr>
          <p:nvPr/>
        </p:nvSpPr>
        <p:spPr bwMode="auto">
          <a:xfrm>
            <a:off x="6096000" y="2551113"/>
            <a:ext cx="381000" cy="3378200"/>
          </a:xfrm>
          <a:prstGeom prst="rightBrace">
            <a:avLst>
              <a:gd name="adj1" fmla="val 8333"/>
              <a:gd name="adj2" fmla="val 50000"/>
            </a:avLst>
          </a:prstGeom>
          <a:solidFill>
            <a:schemeClr val="accent1"/>
          </a:solidFill>
          <a:ln w="9525" algn="ctr">
            <a:solidFill>
              <a:schemeClr val="tx1"/>
            </a:solidFill>
            <a:round/>
            <a:headEnd/>
            <a:tailEnd/>
          </a:ln>
        </p:spPr>
        <p:txBody>
          <a:bodyPr/>
          <a:lstStyle/>
          <a:p>
            <a:pPr rtl="0" eaLnBrk="0" hangingPunct="0"/>
            <a:endParaRPr lang="fa-IR" i="1">
              <a:latin typeface="Arial" pitchFamily="34" charset="0"/>
            </a:endParaRPr>
          </a:p>
        </p:txBody>
      </p:sp>
      <p:sp>
        <p:nvSpPr>
          <p:cNvPr id="9" name="Rectangle 10"/>
          <p:cNvSpPr>
            <a:spLocks noChangeArrowheads="1"/>
          </p:cNvSpPr>
          <p:nvPr/>
        </p:nvSpPr>
        <p:spPr bwMode="auto">
          <a:xfrm>
            <a:off x="4724400" y="2514600"/>
            <a:ext cx="1136650" cy="369888"/>
          </a:xfrm>
          <a:prstGeom prst="rect">
            <a:avLst/>
          </a:prstGeom>
          <a:noFill/>
          <a:ln w="9525">
            <a:noFill/>
            <a:miter lim="800000"/>
            <a:headEnd/>
            <a:tailEnd/>
          </a:ln>
        </p:spPr>
        <p:txBody>
          <a:bodyPr>
            <a:spAutoFit/>
          </a:bodyPr>
          <a:lstStyle/>
          <a:p>
            <a:r>
              <a:rPr lang="fa-IR" b="1">
                <a:solidFill>
                  <a:srgbClr val="000000"/>
                </a:solidFill>
                <a:latin typeface="Tahoma" pitchFamily="34" charset="0"/>
                <a:ea typeface="Times New Roman" pitchFamily="18" charset="0"/>
                <a:cs typeface="B Nazanin" pitchFamily="2" charset="-78"/>
              </a:rPr>
              <a:t>1- دارائیها</a:t>
            </a:r>
            <a:endParaRPr lang="fa-IR">
              <a:ea typeface="Times New Roman" pitchFamily="18" charset="0"/>
              <a:cs typeface="B Nazanin" pitchFamily="2" charset="-78"/>
            </a:endParaRPr>
          </a:p>
        </p:txBody>
      </p:sp>
      <p:sp>
        <p:nvSpPr>
          <p:cNvPr id="10" name="Rectangle 11"/>
          <p:cNvSpPr>
            <a:spLocks noChangeArrowheads="1"/>
          </p:cNvSpPr>
          <p:nvPr/>
        </p:nvSpPr>
        <p:spPr bwMode="auto">
          <a:xfrm>
            <a:off x="4762500" y="3417888"/>
            <a:ext cx="1143000" cy="369887"/>
          </a:xfrm>
          <a:prstGeom prst="rect">
            <a:avLst/>
          </a:prstGeom>
          <a:noFill/>
          <a:ln w="9525">
            <a:noFill/>
            <a:miter lim="800000"/>
            <a:headEnd/>
            <a:tailEnd/>
          </a:ln>
        </p:spPr>
        <p:txBody>
          <a:bodyPr>
            <a:spAutoFit/>
          </a:bodyPr>
          <a:lstStyle/>
          <a:p>
            <a:r>
              <a:rPr lang="fa-IR" b="1">
                <a:solidFill>
                  <a:srgbClr val="000000"/>
                </a:solidFill>
                <a:latin typeface="Tahoma" pitchFamily="34" charset="0"/>
                <a:cs typeface="B Nazanin" pitchFamily="2" charset="-78"/>
              </a:rPr>
              <a:t>2- بدهی ها</a:t>
            </a:r>
            <a:endParaRPr lang="fa-IR"/>
          </a:p>
        </p:txBody>
      </p:sp>
      <p:sp>
        <p:nvSpPr>
          <p:cNvPr id="11" name="Rectangle 12"/>
          <p:cNvSpPr>
            <a:spLocks noChangeArrowheads="1"/>
          </p:cNvSpPr>
          <p:nvPr/>
        </p:nvSpPr>
        <p:spPr bwMode="auto">
          <a:xfrm>
            <a:off x="4457700" y="4640263"/>
            <a:ext cx="1670050" cy="369887"/>
          </a:xfrm>
          <a:prstGeom prst="rect">
            <a:avLst/>
          </a:prstGeom>
          <a:noFill/>
          <a:ln w="9525">
            <a:noFill/>
            <a:miter lim="800000"/>
            <a:headEnd/>
            <a:tailEnd/>
          </a:ln>
        </p:spPr>
        <p:txBody>
          <a:bodyPr>
            <a:spAutoFit/>
          </a:bodyPr>
          <a:lstStyle/>
          <a:p>
            <a:pPr algn="l"/>
            <a:r>
              <a:rPr lang="fa-IR" b="1">
                <a:solidFill>
                  <a:srgbClr val="000000"/>
                </a:solidFill>
                <a:latin typeface="Tahoma" pitchFamily="34" charset="0"/>
                <a:ea typeface="Times New Roman" pitchFamily="18" charset="0"/>
                <a:cs typeface="B Nazanin" pitchFamily="2" charset="-78"/>
              </a:rPr>
              <a:t>3- دریافت خدمات</a:t>
            </a:r>
            <a:endParaRPr lang="fa-IR">
              <a:ea typeface="Times New Roman" pitchFamily="18" charset="0"/>
              <a:cs typeface="B Nazanin" pitchFamily="2" charset="-78"/>
            </a:endParaRPr>
          </a:p>
        </p:txBody>
      </p:sp>
      <p:sp>
        <p:nvSpPr>
          <p:cNvPr id="12" name="Right Brace 13"/>
          <p:cNvSpPr>
            <a:spLocks/>
          </p:cNvSpPr>
          <p:nvPr/>
        </p:nvSpPr>
        <p:spPr bwMode="auto">
          <a:xfrm>
            <a:off x="4610100" y="1860550"/>
            <a:ext cx="228600" cy="914400"/>
          </a:xfrm>
          <a:prstGeom prst="rightBrace">
            <a:avLst>
              <a:gd name="adj1" fmla="val 8333"/>
              <a:gd name="adj2" fmla="val 50000"/>
            </a:avLst>
          </a:prstGeom>
          <a:solidFill>
            <a:schemeClr val="accent1"/>
          </a:solidFill>
          <a:ln w="9525" algn="ctr">
            <a:solidFill>
              <a:schemeClr val="tx1"/>
            </a:solidFill>
            <a:round/>
            <a:headEnd/>
            <a:tailEnd/>
          </a:ln>
        </p:spPr>
        <p:txBody>
          <a:bodyPr/>
          <a:lstStyle/>
          <a:p>
            <a:pPr rtl="0" eaLnBrk="0" hangingPunct="0"/>
            <a:endParaRPr lang="fa-IR" i="1">
              <a:latin typeface="Arial" pitchFamily="34" charset="0"/>
            </a:endParaRPr>
          </a:p>
        </p:txBody>
      </p:sp>
      <p:sp>
        <p:nvSpPr>
          <p:cNvPr id="13" name="Rectangle 14"/>
          <p:cNvSpPr>
            <a:spLocks noChangeArrowheads="1"/>
          </p:cNvSpPr>
          <p:nvPr/>
        </p:nvSpPr>
        <p:spPr bwMode="auto">
          <a:xfrm>
            <a:off x="1722438" y="1843088"/>
            <a:ext cx="2870200" cy="369887"/>
          </a:xfrm>
          <a:prstGeom prst="rect">
            <a:avLst/>
          </a:prstGeom>
          <a:noFill/>
          <a:ln w="9525">
            <a:noFill/>
            <a:miter lim="800000"/>
            <a:headEnd/>
            <a:tailEnd/>
          </a:ln>
        </p:spPr>
        <p:txBody>
          <a:bodyPr>
            <a:spAutoFit/>
          </a:bodyPr>
          <a:lstStyle/>
          <a:p>
            <a:r>
              <a:rPr lang="fa-IR" b="1" dirty="0">
                <a:solidFill>
                  <a:srgbClr val="000000"/>
                </a:solidFill>
                <a:latin typeface="Tahoma" pitchFamily="34" charset="0"/>
                <a:cs typeface="B Nazanin" pitchFamily="2" charset="-78"/>
              </a:rPr>
              <a:t>- ذخیره مطالبات مشکوک الوصول</a:t>
            </a:r>
            <a:endParaRPr lang="fa-IR" dirty="0"/>
          </a:p>
        </p:txBody>
      </p:sp>
      <p:sp>
        <p:nvSpPr>
          <p:cNvPr id="14" name="Rectangle 15"/>
          <p:cNvSpPr>
            <a:spLocks noChangeArrowheads="1"/>
          </p:cNvSpPr>
          <p:nvPr/>
        </p:nvSpPr>
        <p:spPr bwMode="auto">
          <a:xfrm>
            <a:off x="3411538" y="2297113"/>
            <a:ext cx="1057275" cy="369887"/>
          </a:xfrm>
          <a:prstGeom prst="rect">
            <a:avLst/>
          </a:prstGeom>
          <a:noFill/>
          <a:ln w="9525">
            <a:noFill/>
            <a:miter lim="800000"/>
            <a:headEnd/>
            <a:tailEnd/>
          </a:ln>
        </p:spPr>
        <p:txBody>
          <a:bodyPr wrap="none">
            <a:spAutoFit/>
          </a:bodyPr>
          <a:lstStyle/>
          <a:p>
            <a:r>
              <a:rPr lang="fa-IR" b="1" dirty="0">
                <a:solidFill>
                  <a:srgbClr val="000000"/>
                </a:solidFill>
                <a:latin typeface="Tahoma" pitchFamily="34" charset="0"/>
                <a:cs typeface="B Nazanin" pitchFamily="2" charset="-78"/>
              </a:rPr>
              <a:t>- استهلاک</a:t>
            </a:r>
            <a:endParaRPr lang="fa-IR" dirty="0"/>
          </a:p>
        </p:txBody>
      </p:sp>
      <p:sp>
        <p:nvSpPr>
          <p:cNvPr id="15" name="Right Brace 16"/>
          <p:cNvSpPr>
            <a:spLocks/>
          </p:cNvSpPr>
          <p:nvPr/>
        </p:nvSpPr>
        <p:spPr bwMode="auto">
          <a:xfrm>
            <a:off x="4610100" y="3144838"/>
            <a:ext cx="228600" cy="1066800"/>
          </a:xfrm>
          <a:prstGeom prst="rightBrace">
            <a:avLst>
              <a:gd name="adj1" fmla="val 8340"/>
              <a:gd name="adj2" fmla="val 50000"/>
            </a:avLst>
          </a:prstGeom>
          <a:solidFill>
            <a:schemeClr val="accent1"/>
          </a:solidFill>
          <a:ln w="9525" algn="ctr">
            <a:solidFill>
              <a:schemeClr val="tx1"/>
            </a:solidFill>
            <a:round/>
            <a:headEnd/>
            <a:tailEnd/>
          </a:ln>
        </p:spPr>
        <p:txBody>
          <a:bodyPr/>
          <a:lstStyle/>
          <a:p>
            <a:pPr rtl="0" eaLnBrk="0" hangingPunct="0"/>
            <a:endParaRPr lang="fa-IR" i="1">
              <a:latin typeface="Arial" pitchFamily="34" charset="0"/>
            </a:endParaRPr>
          </a:p>
        </p:txBody>
      </p:sp>
      <p:sp>
        <p:nvSpPr>
          <p:cNvPr id="16" name="Rectangle 19"/>
          <p:cNvSpPr>
            <a:spLocks noChangeArrowheads="1"/>
          </p:cNvSpPr>
          <p:nvPr/>
        </p:nvSpPr>
        <p:spPr bwMode="auto">
          <a:xfrm>
            <a:off x="2071688" y="3144838"/>
            <a:ext cx="2397125" cy="369887"/>
          </a:xfrm>
          <a:prstGeom prst="rect">
            <a:avLst/>
          </a:prstGeom>
          <a:noFill/>
          <a:ln w="9525">
            <a:noFill/>
            <a:miter lim="800000"/>
            <a:headEnd/>
            <a:tailEnd/>
          </a:ln>
        </p:spPr>
        <p:txBody>
          <a:bodyPr wrap="none">
            <a:spAutoFit/>
          </a:bodyPr>
          <a:lstStyle/>
          <a:p>
            <a:r>
              <a:rPr lang="fa-IR" b="1">
                <a:solidFill>
                  <a:srgbClr val="000000"/>
                </a:solidFill>
                <a:latin typeface="Tahoma" pitchFamily="34" charset="0"/>
                <a:cs typeface="B Nazanin" pitchFamily="2" charset="-78"/>
              </a:rPr>
              <a:t>- سود پرداختی به سپرده ها</a:t>
            </a:r>
            <a:endParaRPr lang="fa-IR"/>
          </a:p>
        </p:txBody>
      </p:sp>
      <p:sp>
        <p:nvSpPr>
          <p:cNvPr id="17" name="Right Brace 20"/>
          <p:cNvSpPr>
            <a:spLocks/>
          </p:cNvSpPr>
          <p:nvPr/>
        </p:nvSpPr>
        <p:spPr bwMode="auto">
          <a:xfrm>
            <a:off x="4371975" y="4422775"/>
            <a:ext cx="136525" cy="808038"/>
          </a:xfrm>
          <a:prstGeom prst="rightBrace">
            <a:avLst>
              <a:gd name="adj1" fmla="val 8412"/>
              <a:gd name="adj2" fmla="val 50000"/>
            </a:avLst>
          </a:prstGeom>
          <a:solidFill>
            <a:schemeClr val="accent1"/>
          </a:solidFill>
          <a:ln w="9525" algn="ctr">
            <a:solidFill>
              <a:schemeClr val="tx1"/>
            </a:solidFill>
            <a:round/>
            <a:headEnd/>
            <a:tailEnd/>
          </a:ln>
        </p:spPr>
        <p:txBody>
          <a:bodyPr/>
          <a:lstStyle/>
          <a:p>
            <a:pPr rtl="0" eaLnBrk="0" hangingPunct="0"/>
            <a:endParaRPr lang="fa-IR" i="1">
              <a:latin typeface="Arial" pitchFamily="34" charset="0"/>
            </a:endParaRPr>
          </a:p>
        </p:txBody>
      </p:sp>
      <p:sp>
        <p:nvSpPr>
          <p:cNvPr id="18" name="Rectangle 21"/>
          <p:cNvSpPr>
            <a:spLocks noChangeArrowheads="1"/>
          </p:cNvSpPr>
          <p:nvPr/>
        </p:nvSpPr>
        <p:spPr bwMode="auto">
          <a:xfrm>
            <a:off x="2333625" y="4422775"/>
            <a:ext cx="1820863" cy="369888"/>
          </a:xfrm>
          <a:prstGeom prst="rect">
            <a:avLst/>
          </a:prstGeom>
          <a:noFill/>
          <a:ln w="9525">
            <a:noFill/>
            <a:miter lim="800000"/>
            <a:headEnd/>
            <a:tailEnd/>
          </a:ln>
        </p:spPr>
        <p:txBody>
          <a:bodyPr>
            <a:spAutoFit/>
          </a:bodyPr>
          <a:lstStyle/>
          <a:p>
            <a:r>
              <a:rPr lang="fa-IR" b="1">
                <a:solidFill>
                  <a:srgbClr val="000000"/>
                </a:solidFill>
                <a:latin typeface="Tahoma" pitchFamily="34" charset="0"/>
                <a:cs typeface="B Nazanin" pitchFamily="2" charset="-78"/>
              </a:rPr>
              <a:t>- کارمزد پرداختی</a:t>
            </a:r>
            <a:endParaRPr lang="fa-IR"/>
          </a:p>
        </p:txBody>
      </p:sp>
      <p:sp>
        <p:nvSpPr>
          <p:cNvPr id="19" name="Rectangle 17"/>
          <p:cNvSpPr>
            <a:spLocks noChangeArrowheads="1"/>
          </p:cNvSpPr>
          <p:nvPr/>
        </p:nvSpPr>
        <p:spPr bwMode="auto">
          <a:xfrm>
            <a:off x="206375" y="3603625"/>
            <a:ext cx="4302125" cy="368300"/>
          </a:xfrm>
          <a:prstGeom prst="rect">
            <a:avLst/>
          </a:prstGeom>
          <a:noFill/>
          <a:ln w="9525">
            <a:noFill/>
            <a:miter lim="800000"/>
            <a:headEnd/>
            <a:tailEnd/>
          </a:ln>
        </p:spPr>
        <p:txBody>
          <a:bodyPr>
            <a:spAutoFit/>
          </a:bodyPr>
          <a:lstStyle/>
          <a:p>
            <a:r>
              <a:rPr lang="fa-IR" b="1">
                <a:solidFill>
                  <a:srgbClr val="000000"/>
                </a:solidFill>
                <a:latin typeface="Tahoma" pitchFamily="34" charset="0"/>
                <a:cs typeface="B Nazanin" pitchFamily="2" charset="-78"/>
              </a:rPr>
              <a:t>- سود پرداختی به تسهیلات دریافتی از سایر بانکها</a:t>
            </a:r>
            <a:endParaRPr lang="fa-IR"/>
          </a:p>
        </p:txBody>
      </p:sp>
      <p:sp>
        <p:nvSpPr>
          <p:cNvPr id="20" name="Rectangle 18"/>
          <p:cNvSpPr>
            <a:spLocks noChangeArrowheads="1"/>
          </p:cNvSpPr>
          <p:nvPr/>
        </p:nvSpPr>
        <p:spPr bwMode="auto">
          <a:xfrm>
            <a:off x="-174625" y="5967413"/>
            <a:ext cx="4303713" cy="369887"/>
          </a:xfrm>
          <a:prstGeom prst="rect">
            <a:avLst/>
          </a:prstGeom>
          <a:noFill/>
          <a:ln w="9525">
            <a:noFill/>
            <a:miter lim="800000"/>
            <a:headEnd/>
            <a:tailEnd/>
          </a:ln>
        </p:spPr>
        <p:txBody>
          <a:bodyPr>
            <a:spAutoFit/>
          </a:bodyPr>
          <a:lstStyle/>
          <a:p>
            <a:r>
              <a:rPr lang="fa-IR" b="1">
                <a:solidFill>
                  <a:srgbClr val="000000"/>
                </a:solidFill>
                <a:latin typeface="Tahoma" pitchFamily="34" charset="0"/>
                <a:cs typeface="B Nazanin" pitchFamily="2" charset="-78"/>
              </a:rPr>
              <a:t>- هزینه های پرسنلی ( حقوق و حق ماموریت و ....</a:t>
            </a:r>
            <a:endParaRPr lang="fa-IR"/>
          </a:p>
        </p:txBody>
      </p:sp>
      <p:sp>
        <p:nvSpPr>
          <p:cNvPr id="21" name="Rectangle 22"/>
          <p:cNvSpPr>
            <a:spLocks noChangeArrowheads="1"/>
          </p:cNvSpPr>
          <p:nvPr/>
        </p:nvSpPr>
        <p:spPr bwMode="auto">
          <a:xfrm>
            <a:off x="182563" y="3959225"/>
            <a:ext cx="4303712" cy="368300"/>
          </a:xfrm>
          <a:prstGeom prst="rect">
            <a:avLst/>
          </a:prstGeom>
          <a:noFill/>
          <a:ln w="9525">
            <a:noFill/>
            <a:miter lim="800000"/>
            <a:headEnd/>
            <a:tailEnd/>
          </a:ln>
        </p:spPr>
        <p:txBody>
          <a:bodyPr>
            <a:spAutoFit/>
          </a:bodyPr>
          <a:lstStyle/>
          <a:p>
            <a:r>
              <a:rPr lang="fa-IR" b="1" dirty="0">
                <a:solidFill>
                  <a:srgbClr val="000000"/>
                </a:solidFill>
                <a:latin typeface="Tahoma" pitchFamily="34" charset="0"/>
                <a:cs typeface="B Nazanin" pitchFamily="2" charset="-78"/>
              </a:rPr>
              <a:t>- هزینه اضافه برداشت از بانک مرکزی</a:t>
            </a:r>
            <a:endParaRPr lang="fa-IR" dirty="0"/>
          </a:p>
        </p:txBody>
      </p:sp>
      <p:sp>
        <p:nvSpPr>
          <p:cNvPr id="22" name="Right Brace 23"/>
          <p:cNvSpPr>
            <a:spLocks/>
          </p:cNvSpPr>
          <p:nvPr/>
        </p:nvSpPr>
        <p:spPr bwMode="auto">
          <a:xfrm>
            <a:off x="4143375" y="5334000"/>
            <a:ext cx="228600" cy="1066800"/>
          </a:xfrm>
          <a:prstGeom prst="rightBrace">
            <a:avLst>
              <a:gd name="adj1" fmla="val 8340"/>
              <a:gd name="adj2" fmla="val 50000"/>
            </a:avLst>
          </a:prstGeom>
          <a:solidFill>
            <a:schemeClr val="accent1"/>
          </a:solidFill>
          <a:ln w="9525" algn="ctr">
            <a:solidFill>
              <a:schemeClr val="tx1"/>
            </a:solidFill>
            <a:round/>
            <a:headEnd/>
            <a:tailEnd/>
          </a:ln>
        </p:spPr>
        <p:txBody>
          <a:bodyPr/>
          <a:lstStyle/>
          <a:p>
            <a:pPr rtl="0" eaLnBrk="0" hangingPunct="0"/>
            <a:endParaRPr lang="fa-IR" i="1">
              <a:latin typeface="Arial" pitchFamily="34" charset="0"/>
            </a:endParaRPr>
          </a:p>
        </p:txBody>
      </p:sp>
      <p:sp>
        <p:nvSpPr>
          <p:cNvPr id="23" name="Rectangle 24"/>
          <p:cNvSpPr>
            <a:spLocks noChangeArrowheads="1"/>
          </p:cNvSpPr>
          <p:nvPr/>
        </p:nvSpPr>
        <p:spPr bwMode="auto">
          <a:xfrm>
            <a:off x="4371975" y="5651500"/>
            <a:ext cx="2105025" cy="368300"/>
          </a:xfrm>
          <a:prstGeom prst="rect">
            <a:avLst/>
          </a:prstGeom>
          <a:noFill/>
          <a:ln w="9525">
            <a:noFill/>
            <a:miter lim="800000"/>
            <a:headEnd/>
            <a:tailEnd/>
          </a:ln>
        </p:spPr>
        <p:txBody>
          <a:bodyPr>
            <a:spAutoFit/>
          </a:bodyPr>
          <a:lstStyle/>
          <a:p>
            <a:pPr algn="l"/>
            <a:r>
              <a:rPr lang="fa-IR" b="1">
                <a:solidFill>
                  <a:srgbClr val="000000"/>
                </a:solidFill>
                <a:latin typeface="Tahoma" pitchFamily="34" charset="0"/>
                <a:ea typeface="Times New Roman" pitchFamily="18" charset="0"/>
                <a:cs typeface="B Nazanin" pitchFamily="2" charset="-78"/>
              </a:rPr>
              <a:t>4- اداری و پرسنلی </a:t>
            </a:r>
            <a:endParaRPr lang="fa-IR">
              <a:ea typeface="Times New Roman" pitchFamily="18" charset="0"/>
              <a:cs typeface="B Nazanin" pitchFamily="2" charset="-78"/>
            </a:endParaRPr>
          </a:p>
        </p:txBody>
      </p:sp>
      <p:sp>
        <p:nvSpPr>
          <p:cNvPr id="24" name="Rectangle 25"/>
          <p:cNvSpPr>
            <a:spLocks noChangeArrowheads="1"/>
          </p:cNvSpPr>
          <p:nvPr/>
        </p:nvSpPr>
        <p:spPr bwMode="auto">
          <a:xfrm>
            <a:off x="-174625" y="5334000"/>
            <a:ext cx="4303713" cy="646113"/>
          </a:xfrm>
          <a:prstGeom prst="rect">
            <a:avLst/>
          </a:prstGeom>
          <a:noFill/>
          <a:ln w="9525">
            <a:noFill/>
            <a:miter lim="800000"/>
            <a:headEnd/>
            <a:tailEnd/>
          </a:ln>
        </p:spPr>
        <p:txBody>
          <a:bodyPr>
            <a:spAutoFit/>
          </a:bodyPr>
          <a:lstStyle/>
          <a:p>
            <a:r>
              <a:rPr lang="fa-IR" b="1">
                <a:solidFill>
                  <a:srgbClr val="000000"/>
                </a:solidFill>
                <a:latin typeface="Tahoma" pitchFamily="34" charset="0"/>
                <a:cs typeface="B Nazanin" pitchFamily="2" charset="-78"/>
              </a:rPr>
              <a:t>- هزینه های اداری ( ملزومات و سرویس و نگهداری و... </a:t>
            </a:r>
            <a:endParaRPr lang="fa-IR"/>
          </a:p>
        </p:txBody>
      </p:sp>
    </p:spTree>
  </p:cSld>
  <p:clrMapOvr>
    <a:masterClrMapping/>
  </p:clrMapOvr>
  <p:transition>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5"/>
            <a:ext cx="8229600" cy="4983180"/>
          </a:xfrm>
        </p:spPr>
        <p:txBody>
          <a:bodyPr>
            <a:normAutofit fontScale="77500" lnSpcReduction="20000"/>
          </a:bodyPr>
          <a:lstStyle/>
          <a:p>
            <a:pPr algn="justLow">
              <a:lnSpc>
                <a:spcPct val="150000"/>
              </a:lnSpc>
            </a:pPr>
            <a:r>
              <a:rPr lang="ar-SA" dirty="0" smtClean="0">
                <a:cs typeface="B Nazanin" pitchFamily="2" charset="-78"/>
              </a:rPr>
              <a:t>بانکها در جهان امروز موتور محرک توسعه اقتصادی هستند. سوخت اصلی این موتور، گنجینه اعتماد عمومی و مردمی است که به بانکها اجازه می دهد به مدد این اعتماد از یک سو و خلاقیت کارآفرینان از سوی دیگر وجوه سپرده گذاران را  در چرخه تولید و صنعت و کشاورزی به جریان انداخته و زمینه ایجاد ارزش افزوده و افزایش تولید ناخالص داخلی را      فراهم آورند</a:t>
            </a:r>
            <a:r>
              <a:rPr lang="en-US" dirty="0" smtClean="0">
                <a:cs typeface="B Nazanin" pitchFamily="2" charset="-78"/>
              </a:rPr>
              <a:t>.</a:t>
            </a:r>
          </a:p>
          <a:p>
            <a:pPr algn="justLow">
              <a:lnSpc>
                <a:spcPct val="150000"/>
              </a:lnSpc>
            </a:pPr>
            <a:endParaRPr lang="fa-IR" b="1" dirty="0" smtClean="0">
              <a:solidFill>
                <a:srgbClr val="000000"/>
              </a:solidFill>
              <a:latin typeface="Tahoma" pitchFamily="34" charset="0"/>
              <a:ea typeface="Times New Roman" pitchFamily="18" charset="0"/>
              <a:cs typeface="B Nazanin" pitchFamily="2" charset="-78"/>
            </a:endParaRPr>
          </a:p>
          <a:p>
            <a:pPr algn="justLow">
              <a:lnSpc>
                <a:spcPct val="150000"/>
              </a:lnSpc>
            </a:pPr>
            <a:r>
              <a:rPr lang="fa-IR" b="1" dirty="0" smtClean="0">
                <a:solidFill>
                  <a:srgbClr val="000000"/>
                </a:solidFill>
                <a:latin typeface="Tahoma" pitchFamily="34" charset="0"/>
                <a:ea typeface="Times New Roman" pitchFamily="18" charset="0"/>
                <a:cs typeface="B Nazanin" pitchFamily="2" charset="-78"/>
              </a:rPr>
              <a:t>سوال : کسب اعتماد عمومی چگونه می تواند به رشد و سود آوری بانکهاکمک کند   ؟</a:t>
            </a:r>
          </a:p>
          <a:p>
            <a:pPr algn="justLow">
              <a:lnSpc>
                <a:spcPct val="150000"/>
              </a:lnSpc>
            </a:pPr>
            <a:endParaRPr lang="fa-IR" b="1" dirty="0" smtClean="0">
              <a:solidFill>
                <a:srgbClr val="000000"/>
              </a:solidFill>
              <a:latin typeface="Tahoma" pitchFamily="34" charset="0"/>
              <a:ea typeface="Times New Roman" pitchFamily="18" charset="0"/>
              <a:cs typeface="B Nazanin" pitchFamily="2" charset="-78"/>
            </a:endParaRPr>
          </a:p>
          <a:p>
            <a:endParaRPr lang="fa-IR" dirty="0">
              <a:cs typeface="B Nazanin" pitchFamily="2" charset="-78"/>
            </a:endParaRPr>
          </a:p>
        </p:txBody>
      </p:sp>
    </p:spTree>
  </p:cSld>
  <p:clrMapOvr>
    <a:masterClrMapping/>
  </p:clrMapOvr>
  <p:transition>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buNone/>
            </a:pPr>
            <a:endParaRPr lang="fa-IR" dirty="0" smtClean="0"/>
          </a:p>
          <a:p>
            <a:pPr lvl="0">
              <a:buNone/>
            </a:pPr>
            <a:endParaRPr lang="en-US" dirty="0"/>
          </a:p>
        </p:txBody>
      </p:sp>
      <p:graphicFrame>
        <p:nvGraphicFramePr>
          <p:cNvPr id="4" name="Diagram 3"/>
          <p:cNvGraphicFramePr/>
          <p:nvPr/>
        </p:nvGraphicFramePr>
        <p:xfrm>
          <a:off x="500034" y="928670"/>
          <a:ext cx="7858180" cy="5643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ll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Autofit/>
          </a:bodyPr>
          <a:lstStyle/>
          <a:p>
            <a:r>
              <a:rPr lang="ar-SA" sz="2400" b="1" dirty="0" smtClean="0">
                <a:cs typeface="B Nazanin" pitchFamily="2" charset="-78"/>
              </a:rPr>
              <a:t>از عوامل اصلی مدیریت محصولات بانک ابتدا شناسایی و تحلیل شرایط محیطی حاکم بر عملکرد بانکها</a:t>
            </a:r>
            <a:r>
              <a:rPr lang="fa-IR" sz="2400" b="1" dirty="0" smtClean="0">
                <a:cs typeface="B Nazanin" pitchFamily="2" charset="-78"/>
              </a:rPr>
              <a:t> می باشد که به دو عامل برون زا و درون زا تقسیم می شود:</a:t>
            </a:r>
            <a:r>
              <a:rPr lang="en-US" sz="2400" b="1" dirty="0" smtClean="0">
                <a:cs typeface="B Nazanin" pitchFamily="2" charset="-78"/>
              </a:rPr>
              <a:t/>
            </a:r>
            <a:br>
              <a:rPr lang="en-US" sz="2400" b="1" dirty="0" smtClean="0">
                <a:cs typeface="B Nazanin" pitchFamily="2" charset="-78"/>
              </a:rPr>
            </a:br>
            <a:endParaRPr lang="fa-IR" sz="2400" b="1" dirty="0">
              <a:cs typeface="B Nazanin" pitchFamily="2" charset="-78"/>
            </a:endParaRPr>
          </a:p>
        </p:txBody>
      </p:sp>
      <p:sp>
        <p:nvSpPr>
          <p:cNvPr id="3" name="Content Placeholder 2"/>
          <p:cNvSpPr>
            <a:spLocks noGrp="1"/>
          </p:cNvSpPr>
          <p:nvPr>
            <p:ph idx="1"/>
          </p:nvPr>
        </p:nvSpPr>
        <p:spPr>
          <a:xfrm>
            <a:off x="457200" y="1357299"/>
            <a:ext cx="8229600" cy="4768866"/>
          </a:xfrm>
        </p:spPr>
        <p:txBody>
          <a:bodyPr>
            <a:noAutofit/>
          </a:bodyPr>
          <a:lstStyle/>
          <a:p>
            <a:r>
              <a:rPr lang="ar-SA" sz="1800" b="1" dirty="0" smtClean="0">
                <a:cs typeface="B Nazanin" pitchFamily="2" charset="-78"/>
              </a:rPr>
              <a:t>الف- عوامل برون زا</a:t>
            </a:r>
            <a:endParaRPr lang="en-US" sz="1800" b="1" dirty="0" smtClean="0">
              <a:cs typeface="B Nazanin" pitchFamily="2" charset="-78"/>
            </a:endParaRPr>
          </a:p>
          <a:p>
            <a:r>
              <a:rPr lang="ar-SA" sz="1800" b="1" dirty="0" smtClean="0">
                <a:cs typeface="B Nazanin" pitchFamily="2" charset="-78"/>
              </a:rPr>
              <a:t>بانکها نیز همانند هر ارگان دیگری در بستر شرایط محیطی کسب و کار حاکم فعالیت نموده و از آن تاثیر می گیرند. شرایط محیطی کنونی حاکم بر عملکرد بانکها به دلایل زیر وضعیت دشواری را برای فعالیت بانکها رقم زده است</a:t>
            </a:r>
            <a:r>
              <a:rPr lang="en-US" sz="1800" b="1" dirty="0" smtClean="0">
                <a:cs typeface="B Nazanin" pitchFamily="2" charset="-78"/>
              </a:rPr>
              <a:t>:</a:t>
            </a:r>
          </a:p>
          <a:p>
            <a:r>
              <a:rPr lang="en-US" sz="1800" b="1" dirty="0" smtClean="0">
                <a:cs typeface="B Nazanin" pitchFamily="2" charset="-78"/>
              </a:rPr>
              <a:t>1.	</a:t>
            </a:r>
            <a:r>
              <a:rPr lang="ar-SA" sz="1800" b="1" dirty="0" smtClean="0">
                <a:cs typeface="B Nazanin" pitchFamily="2" charset="-78"/>
              </a:rPr>
              <a:t>خروج آمریکا از برجام، اعمال تحریم های جدید بین المللی و جدا شدن سیستم بانکی کشور از حوزه تأمین مالی بین-المللی</a:t>
            </a:r>
            <a:r>
              <a:rPr lang="en-US" sz="1800" b="1" dirty="0" smtClean="0">
                <a:cs typeface="B Nazanin" pitchFamily="2" charset="-78"/>
              </a:rPr>
              <a:t> (Global Financial Market).</a:t>
            </a:r>
          </a:p>
          <a:p>
            <a:r>
              <a:rPr lang="en-US" sz="1800" b="1" dirty="0" smtClean="0">
                <a:cs typeface="B Nazanin" pitchFamily="2" charset="-78"/>
              </a:rPr>
              <a:t>2.	</a:t>
            </a:r>
            <a:r>
              <a:rPr lang="ar-SA" sz="1800" b="1" dirty="0" smtClean="0">
                <a:cs typeface="B Nazanin" pitchFamily="2" charset="-78"/>
              </a:rPr>
              <a:t>ایجاد جو عدم قطعیت و اطمینان</a:t>
            </a:r>
            <a:r>
              <a:rPr lang="en-US" sz="1800" b="1" dirty="0" smtClean="0">
                <a:cs typeface="B Nazanin" pitchFamily="2" charset="-78"/>
              </a:rPr>
              <a:t> (uncertainty) </a:t>
            </a:r>
            <a:r>
              <a:rPr lang="ar-SA" sz="1800" b="1" dirty="0" smtClean="0">
                <a:cs typeface="B Nazanin" pitchFamily="2" charset="-78"/>
              </a:rPr>
              <a:t>در صحنه اقتصادی کشور به دلیل تبلیغات سوء و جنگ نرم قدرتهای بزرگ و رقبای منطقه ای ایران در غرب آسیا</a:t>
            </a:r>
            <a:r>
              <a:rPr lang="en-US" sz="1800" b="1" dirty="0" smtClean="0">
                <a:cs typeface="B Nazanin" pitchFamily="2" charset="-78"/>
              </a:rPr>
              <a:t>.</a:t>
            </a:r>
          </a:p>
          <a:p>
            <a:r>
              <a:rPr lang="en-US" sz="1800" b="1" dirty="0" smtClean="0">
                <a:cs typeface="B Nazanin" pitchFamily="2" charset="-78"/>
              </a:rPr>
              <a:t>3.	</a:t>
            </a:r>
            <a:r>
              <a:rPr lang="ar-SA" sz="1800" b="1" dirty="0" smtClean="0">
                <a:cs typeface="B Nazanin" pitchFamily="2" charset="-78"/>
              </a:rPr>
              <a:t>بروز التهابات اجتماعی و بی انگیزگی و احساس بی توجهی و کاهش اعتماد عمومی به علت عدم همکاری جناح های سیاسی با یکدیگر و فقدان روحیه همدلی، و اعمال برخی مداخلات غیر مسئولانه ارگانهای رسمی و غیررسمی به عنوان مثال خدشه دار شدن وجهه بانک ها از طریق رسانه ها و تریبون های عمومی</a:t>
            </a:r>
            <a:r>
              <a:rPr lang="en-US" sz="1800" b="1" dirty="0" smtClean="0">
                <a:cs typeface="B Nazanin" pitchFamily="2" charset="-78"/>
              </a:rPr>
              <a:t>.</a:t>
            </a:r>
          </a:p>
          <a:p>
            <a:r>
              <a:rPr lang="en-US" sz="1800" b="1" dirty="0" smtClean="0">
                <a:cs typeface="B Nazanin" pitchFamily="2" charset="-78"/>
              </a:rPr>
              <a:t>4.	</a:t>
            </a:r>
            <a:r>
              <a:rPr lang="ar-SA" sz="1800" b="1" dirty="0" smtClean="0">
                <a:cs typeface="B Nazanin" pitchFamily="2" charset="-78"/>
              </a:rPr>
              <a:t>عدم وجود نظام ارزی قابل اتکاء و بروز مجدد مشکلات ناشی از مابه التفاوت نرخ ارز در اثر سیاست های جدید ارزی بدلیل سرکوب قیمت ارز در یک دوره و بروز فشارهای جهشی نرخ ارز در دوره های بعدی، و فرار سرمایه کشور</a:t>
            </a:r>
            <a:r>
              <a:rPr lang="en-US" sz="1800" b="1" dirty="0" smtClean="0">
                <a:cs typeface="B Nazanin" pitchFamily="2" charset="-78"/>
              </a:rPr>
              <a:t>.</a:t>
            </a:r>
          </a:p>
          <a:p>
            <a:r>
              <a:rPr lang="en-US" sz="1800" b="1" dirty="0" smtClean="0">
                <a:cs typeface="B Nazanin" pitchFamily="2" charset="-78"/>
              </a:rPr>
              <a:t>5.	</a:t>
            </a:r>
            <a:r>
              <a:rPr lang="ar-SA" sz="1800" b="1" dirty="0" smtClean="0">
                <a:cs typeface="B Nazanin" pitchFamily="2" charset="-78"/>
              </a:rPr>
              <a:t>رکود اقتصادی ایجاد شده ناشی از اتخاذ سیاستهای اقتصادی غیرکارآ و بی انضباطی های مالی در اواخر دهه 80 و اوائل سال های 90</a:t>
            </a:r>
            <a:r>
              <a:rPr lang="en-US" sz="1800" b="1" dirty="0" smtClean="0">
                <a:cs typeface="B Nazanin" pitchFamily="2" charset="-78"/>
              </a:rPr>
              <a:t>.</a:t>
            </a:r>
          </a:p>
          <a:p>
            <a:endParaRPr lang="fa-IR" sz="1800" b="1" dirty="0">
              <a:cs typeface="B Nazanin" pitchFamily="2" charset="-78"/>
            </a:endParaRPr>
          </a:p>
        </p:txBody>
      </p:sp>
    </p:spTree>
  </p:cSld>
  <p:clrMapOvr>
    <a:masterClrMapping/>
  </p:clrMapOvr>
  <p:transition>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00108"/>
            <a:ext cx="9144000" cy="5857892"/>
          </a:xfrm>
        </p:spPr>
        <p:txBody>
          <a:bodyPr>
            <a:normAutofit fontScale="47500" lnSpcReduction="20000"/>
          </a:bodyPr>
          <a:lstStyle/>
          <a:p>
            <a:r>
              <a:rPr lang="en-US" b="1" dirty="0" smtClean="0">
                <a:cs typeface="B Nazanin" pitchFamily="2" charset="-78"/>
              </a:rPr>
              <a:t>6.</a:t>
            </a:r>
            <a:r>
              <a:rPr lang="ar-SA" b="1" dirty="0" smtClean="0">
                <a:cs typeface="B Nazanin" pitchFamily="2" charset="-78"/>
              </a:rPr>
              <a:t>رتبه نامناسب کشور از لحاظ مبارزه با پول شویی و تأمین مالی تروریسم در دنیا و تأثیر منفی آن در مراودات بین-المللی</a:t>
            </a:r>
            <a:r>
              <a:rPr lang="en-US" b="1" dirty="0" smtClean="0">
                <a:cs typeface="B Nazanin" pitchFamily="2" charset="-78"/>
              </a:rPr>
              <a:t>.</a:t>
            </a:r>
          </a:p>
          <a:p>
            <a:r>
              <a:rPr lang="en-US" b="1" dirty="0" smtClean="0">
                <a:cs typeface="B Nazanin" pitchFamily="2" charset="-78"/>
              </a:rPr>
              <a:t>7.	</a:t>
            </a:r>
            <a:r>
              <a:rPr lang="ar-SA" b="1" dirty="0" smtClean="0">
                <a:cs typeface="B Nazanin" pitchFamily="2" charset="-78"/>
              </a:rPr>
              <a:t>عدم وجود سرمایه گذاری و تأمین مالی خارجی به دلیل ریسک های سیستماتیک حاکم بر بازار پول و سرمایه کشور، و افزایش هزینه های این گونه تأمین مالی در صورت امکان دسترسی محدود به آنها</a:t>
            </a:r>
            <a:r>
              <a:rPr lang="en-US" b="1" dirty="0" smtClean="0">
                <a:cs typeface="B Nazanin" pitchFamily="2" charset="-78"/>
              </a:rPr>
              <a:t>.</a:t>
            </a:r>
          </a:p>
          <a:p>
            <a:r>
              <a:rPr lang="en-US" b="1" dirty="0" smtClean="0">
                <a:cs typeface="B Nazanin" pitchFamily="2" charset="-78"/>
              </a:rPr>
              <a:t>8.	</a:t>
            </a:r>
            <a:r>
              <a:rPr lang="ar-SA" b="1" dirty="0" smtClean="0">
                <a:cs typeface="B Nazanin" pitchFamily="2" charset="-78"/>
              </a:rPr>
              <a:t>عدم استقلال بانک مرکزی</a:t>
            </a:r>
            <a:r>
              <a:rPr lang="en-US" b="1" dirty="0" smtClean="0">
                <a:cs typeface="B Nazanin" pitchFamily="2" charset="-78"/>
              </a:rPr>
              <a:t>.</a:t>
            </a:r>
          </a:p>
          <a:p>
            <a:r>
              <a:rPr lang="en-US" b="1" dirty="0" smtClean="0">
                <a:cs typeface="B Nazanin" pitchFamily="2" charset="-78"/>
              </a:rPr>
              <a:t>9.	</a:t>
            </a:r>
            <a:r>
              <a:rPr lang="ar-SA" b="1" dirty="0" smtClean="0">
                <a:cs typeface="B Nazanin" pitchFamily="2" charset="-78"/>
              </a:rPr>
              <a:t>تسلط سیاست های مالی بر سیاست های پولی</a:t>
            </a:r>
            <a:r>
              <a:rPr lang="en-US" b="1" dirty="0" smtClean="0">
                <a:cs typeface="B Nazanin" pitchFamily="2" charset="-78"/>
              </a:rPr>
              <a:t>.</a:t>
            </a:r>
          </a:p>
          <a:p>
            <a:r>
              <a:rPr lang="en-US" b="1" dirty="0" smtClean="0">
                <a:cs typeface="B Nazanin" pitchFamily="2" charset="-78"/>
              </a:rPr>
              <a:t>10.	</a:t>
            </a:r>
            <a:r>
              <a:rPr lang="ar-SA" b="1" dirty="0" smtClean="0">
                <a:cs typeface="B Nazanin" pitchFamily="2" charset="-78"/>
              </a:rPr>
              <a:t>عدم انطباق وضعیت حاکمیت شرکتی در بانک های ایران با استانداردهای بین المللی بدلیل اعمال سیاستهای مالی و بودجه ای و مداخله در فرایند فعالیت بانکداری</a:t>
            </a:r>
            <a:r>
              <a:rPr lang="en-US" b="1" dirty="0" smtClean="0">
                <a:cs typeface="B Nazanin" pitchFamily="2" charset="-78"/>
              </a:rPr>
              <a:t>.</a:t>
            </a:r>
          </a:p>
          <a:p>
            <a:r>
              <a:rPr lang="en-US" b="1" dirty="0" smtClean="0">
                <a:cs typeface="B Nazanin" pitchFamily="2" charset="-78"/>
              </a:rPr>
              <a:t>11.	</a:t>
            </a:r>
            <a:r>
              <a:rPr lang="ar-SA" b="1" dirty="0" smtClean="0">
                <a:cs typeface="B Nazanin" pitchFamily="2" charset="-78"/>
              </a:rPr>
              <a:t>عدم وجود بازار سرمایه کارآ و مؤثر و افزایش فشار تأمین مالی روی بانکها</a:t>
            </a:r>
            <a:r>
              <a:rPr lang="en-US" b="1" dirty="0" smtClean="0">
                <a:cs typeface="B Nazanin" pitchFamily="2" charset="-78"/>
              </a:rPr>
              <a:t>.</a:t>
            </a:r>
          </a:p>
          <a:p>
            <a:r>
              <a:rPr lang="en-US" b="1" dirty="0" smtClean="0">
                <a:cs typeface="B Nazanin" pitchFamily="2" charset="-78"/>
              </a:rPr>
              <a:t>12.	</a:t>
            </a:r>
            <a:r>
              <a:rPr lang="ar-SA" b="1" dirty="0" smtClean="0">
                <a:cs typeface="B Nazanin" pitchFamily="2" charset="-78"/>
              </a:rPr>
              <a:t>توجه کمتر به ضرورت اصلاح ساختاری شرکت های متقاضی تسهیلات نسبت به تأکید بر اصلاحات ساختاری در بانک ها</a:t>
            </a:r>
            <a:r>
              <a:rPr lang="en-US" b="1" dirty="0" smtClean="0">
                <a:cs typeface="B Nazanin" pitchFamily="2" charset="-78"/>
              </a:rPr>
              <a:t>.</a:t>
            </a:r>
          </a:p>
          <a:p>
            <a:r>
              <a:rPr lang="en-US" b="1" dirty="0" smtClean="0">
                <a:cs typeface="B Nazanin" pitchFamily="2" charset="-78"/>
              </a:rPr>
              <a:t>13.	</a:t>
            </a:r>
            <a:r>
              <a:rPr lang="ar-SA" b="1" dirty="0" smtClean="0">
                <a:cs typeface="B Nazanin" pitchFamily="2" charset="-78"/>
              </a:rPr>
              <a:t>نارسائیهای موجود در مقررات صادرات و واردات کشور و عدم وجود برنامه های تشویقی توسعه صادرات و وجود موانع تعرفه ای و غیرتعرفه ای برای حضور مداوم و مؤثر در بازارهای هدف، و عدم ورود کامل عواید حاصل از صادرات به نظام بانکی در داخل کشور به دلیل سیاستهای ارزی حاکم</a:t>
            </a:r>
            <a:r>
              <a:rPr lang="en-US" b="1" dirty="0" smtClean="0">
                <a:cs typeface="B Nazanin" pitchFamily="2" charset="-78"/>
              </a:rPr>
              <a:t>.</a:t>
            </a:r>
          </a:p>
          <a:p>
            <a:r>
              <a:rPr lang="en-US" b="1" dirty="0" smtClean="0">
                <a:cs typeface="B Nazanin" pitchFamily="2" charset="-78"/>
              </a:rPr>
              <a:t>14.	</a:t>
            </a:r>
            <a:r>
              <a:rPr lang="ar-SA" b="1" dirty="0" smtClean="0">
                <a:cs typeface="B Nazanin" pitchFamily="2" charset="-78"/>
              </a:rPr>
              <a:t>مشکلات تأمین مالی بنگاه های اقتصادی برای سرمایه در گردش اضافی بدلیل افزایش نرخ ارز و هجوم فزاینده به نظام بانکی برای تأمین این نقدینگی</a:t>
            </a:r>
            <a:r>
              <a:rPr lang="en-US" b="1" dirty="0" smtClean="0">
                <a:cs typeface="B Nazanin" pitchFamily="2" charset="-78"/>
              </a:rPr>
              <a:t>.</a:t>
            </a:r>
          </a:p>
          <a:p>
            <a:r>
              <a:rPr lang="en-US" b="1" dirty="0" smtClean="0">
                <a:cs typeface="B Nazanin" pitchFamily="2" charset="-78"/>
              </a:rPr>
              <a:t>15.	</a:t>
            </a:r>
            <a:r>
              <a:rPr lang="ar-SA" b="1" dirty="0" smtClean="0">
                <a:cs typeface="B Nazanin" pitchFamily="2" charset="-78"/>
              </a:rPr>
              <a:t>حجم بالای دارایی های منجمد از جمله تسهیلات غیرجاری، اموال تملیکی و سرمایه گذاری های بانک ها ناشی از عواملی مانند؛ رکود اقتصادی، نوسانات شدید نرخ ارز، طولانی شدن رسیدگیهای قضایی، قوانین ورشکستگی موجود و</a:t>
            </a:r>
            <a:r>
              <a:rPr lang="en-US" b="1" dirty="0" smtClean="0">
                <a:cs typeface="B Nazanin" pitchFamily="2" charset="-78"/>
              </a:rPr>
              <a:t> .....</a:t>
            </a:r>
          </a:p>
          <a:p>
            <a:r>
              <a:rPr lang="en-US" b="1" dirty="0" smtClean="0">
                <a:cs typeface="B Nazanin" pitchFamily="2" charset="-78"/>
              </a:rPr>
              <a:t>16.	</a:t>
            </a:r>
            <a:r>
              <a:rPr lang="ar-SA" b="1" dirty="0" smtClean="0">
                <a:cs typeface="B Nazanin" pitchFamily="2" charset="-78"/>
              </a:rPr>
              <a:t>کسری بودجه دولت به دلیل عدم توازن درآمد و هزینه و فشار مضاعف به دولت به لحاظ عدم تکافوی درآمدهای مالیاتی و وجود بخش های معاف از پرداخت مالیات در حوزه های قابل توجهی از فعالیتهای اقتصادی</a:t>
            </a:r>
            <a:r>
              <a:rPr lang="en-US" b="1" dirty="0" smtClean="0">
                <a:cs typeface="B Nazanin" pitchFamily="2" charset="-78"/>
              </a:rPr>
              <a:t>.</a:t>
            </a:r>
          </a:p>
          <a:p>
            <a:r>
              <a:rPr lang="en-US" b="1" dirty="0" smtClean="0">
                <a:cs typeface="B Nazanin" pitchFamily="2" charset="-78"/>
              </a:rPr>
              <a:t>17.	</a:t>
            </a:r>
            <a:r>
              <a:rPr lang="ar-SA" b="1" dirty="0" smtClean="0">
                <a:cs typeface="B Nazanin" pitchFamily="2" charset="-78"/>
              </a:rPr>
              <a:t>کاهش فروش شرکتهای تولیدی به دلیل رکود اقتصادی حاکم و مآلاً عدم توان ایفای به موقع تعهدات و پرداخت دیون و افزایش بدهی های دولت به سیستم بانکی و بنگاه های اقتصادی</a:t>
            </a:r>
            <a:r>
              <a:rPr lang="en-US" b="1" dirty="0" smtClean="0">
                <a:cs typeface="B Nazanin" pitchFamily="2" charset="-78"/>
              </a:rPr>
              <a:t>.</a:t>
            </a:r>
          </a:p>
          <a:p>
            <a:r>
              <a:rPr lang="en-US" b="1" dirty="0" smtClean="0">
                <a:cs typeface="B Nazanin" pitchFamily="2" charset="-78"/>
              </a:rPr>
              <a:t>18.	</a:t>
            </a:r>
            <a:r>
              <a:rPr lang="ar-SA" b="1" dirty="0" smtClean="0">
                <a:cs typeface="B Nazanin" pitchFamily="2" charset="-78"/>
              </a:rPr>
              <a:t>فشار تقاضای تسهیلات بر بانکها با حمایت مراجع استانی و دولتی نظیر پرداخت تسهیلات زود بازده</a:t>
            </a:r>
            <a:r>
              <a:rPr lang="en-US" b="1" dirty="0" smtClean="0">
                <a:cs typeface="B Nazanin" pitchFamily="2" charset="-78"/>
              </a:rPr>
              <a:t>.</a:t>
            </a:r>
          </a:p>
          <a:p>
            <a:r>
              <a:rPr lang="en-US" b="1" dirty="0" smtClean="0">
                <a:cs typeface="B Nazanin" pitchFamily="2" charset="-78"/>
              </a:rPr>
              <a:t>19.	</a:t>
            </a:r>
            <a:r>
              <a:rPr lang="ar-SA" b="1" dirty="0" smtClean="0">
                <a:cs typeface="B Nazanin" pitchFamily="2" charset="-78"/>
              </a:rPr>
              <a:t>عدم وجود سامانه یکپارچه قابل اطمینان مستقل کشوری برای اخذ اطلاعات مشتریان با در نظر گرفتن تسهیلات در سیستم بانکی و وضعیت خوش حسابی در دارایی، تأمین اجتماعی و ... و جرایم سایر سازمان ها و در نهایت بهره برداری از آن در اعتبارسنجی داخلی</a:t>
            </a:r>
            <a:r>
              <a:rPr lang="en-US" b="1" dirty="0" smtClean="0">
                <a:cs typeface="B Nazanin" pitchFamily="2" charset="-78"/>
              </a:rPr>
              <a:t>.</a:t>
            </a:r>
          </a:p>
          <a:p>
            <a:r>
              <a:rPr lang="en-US" b="1" dirty="0" smtClean="0">
                <a:cs typeface="B Nazanin" pitchFamily="2" charset="-78"/>
              </a:rPr>
              <a:t>20.	</a:t>
            </a:r>
            <a:r>
              <a:rPr lang="ar-SA" b="1" dirty="0" smtClean="0">
                <a:cs typeface="B Nazanin" pitchFamily="2" charset="-78"/>
              </a:rPr>
              <a:t>فراهم نبودن زیرساخت های مقرراتی و مالیاتی برای پیاده سازی استانداردهای بین المللی در تهیه صورت های مالی به صورت یکپارچه در سطح ملی</a:t>
            </a:r>
            <a:r>
              <a:rPr lang="en-US" b="1" dirty="0" smtClean="0">
                <a:cs typeface="B Nazanin" pitchFamily="2" charset="-78"/>
              </a:rPr>
              <a:t>.</a:t>
            </a:r>
          </a:p>
          <a:p>
            <a:endParaRPr lang="fa-IR" b="1" dirty="0">
              <a:cs typeface="B Nazanin" pitchFamily="2" charset="-78"/>
            </a:endParaRPr>
          </a:p>
        </p:txBody>
      </p:sp>
    </p:spTree>
  </p:cSld>
  <p:clrMapOvr>
    <a:masterClrMapping/>
  </p:clrMapOvr>
  <p:transition>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00108"/>
            <a:ext cx="9144000" cy="5857892"/>
          </a:xfrm>
        </p:spPr>
        <p:txBody>
          <a:bodyPr>
            <a:normAutofit fontScale="47500" lnSpcReduction="20000"/>
          </a:bodyPr>
          <a:lstStyle/>
          <a:p>
            <a:r>
              <a:rPr lang="en-US" b="1" dirty="0" smtClean="0">
                <a:cs typeface="B Nazanin" pitchFamily="2" charset="-78"/>
              </a:rPr>
              <a:t>21. </a:t>
            </a:r>
            <a:r>
              <a:rPr lang="ar-SA" b="1" dirty="0" smtClean="0">
                <a:cs typeface="B Nazanin" pitchFamily="2" charset="-78"/>
              </a:rPr>
              <a:t>فراهم نبودن بستر شناسایی ذینفع نهایی </a:t>
            </a:r>
            <a:r>
              <a:rPr lang="en-US" b="1" dirty="0" smtClean="0">
                <a:cs typeface="B Nazanin" pitchFamily="2" charset="-78"/>
              </a:rPr>
              <a:t> </a:t>
            </a:r>
            <a:r>
              <a:rPr lang="ar-SA" b="1" dirty="0" smtClean="0">
                <a:cs typeface="B Nazanin" pitchFamily="2" charset="-78"/>
              </a:rPr>
              <a:t>در بانک ها به دلیل فقدان بخشنامه ها و دستورالعمل ها از سوی مقام ناظر</a:t>
            </a:r>
            <a:endParaRPr lang="en-US" b="1" dirty="0" smtClean="0">
              <a:cs typeface="B Nazanin" pitchFamily="2" charset="-78"/>
            </a:endParaRPr>
          </a:p>
          <a:p>
            <a:r>
              <a:rPr lang="en-US" b="1" dirty="0" smtClean="0">
                <a:cs typeface="B Nazanin" pitchFamily="2" charset="-78"/>
              </a:rPr>
              <a:t>22.	</a:t>
            </a:r>
            <a:r>
              <a:rPr lang="ar-SA" b="1" dirty="0" smtClean="0">
                <a:cs typeface="B Nazanin" pitchFamily="2" charset="-78"/>
              </a:rPr>
              <a:t>چابک نبودن نهادهای برون سازمانی در به‏روزرسانی قوانین و مقررات مرتبط با نظام بانکی</a:t>
            </a:r>
            <a:r>
              <a:rPr lang="en-US" b="1" dirty="0" smtClean="0">
                <a:cs typeface="B Nazanin" pitchFamily="2" charset="-78"/>
              </a:rPr>
              <a:t>.</a:t>
            </a:r>
          </a:p>
          <a:p>
            <a:r>
              <a:rPr lang="en-US" b="1" dirty="0" smtClean="0">
                <a:cs typeface="B Nazanin" pitchFamily="2" charset="-78"/>
              </a:rPr>
              <a:t>23.	</a:t>
            </a:r>
            <a:r>
              <a:rPr lang="ar-SA" b="1" dirty="0" smtClean="0">
                <a:cs typeface="B Nazanin" pitchFamily="2" charset="-78"/>
              </a:rPr>
              <a:t>عدم اجرای اصولی اصل 44 قانون اساسی و انجام واگذاری ها به موسسات شبه دولتی و ظهور اقتصاد رانتی و غیررقابتی</a:t>
            </a:r>
            <a:r>
              <a:rPr lang="en-US" b="1" dirty="0" smtClean="0">
                <a:cs typeface="B Nazanin" pitchFamily="2" charset="-78"/>
              </a:rPr>
              <a:t>.</a:t>
            </a:r>
          </a:p>
          <a:p>
            <a:r>
              <a:rPr lang="en-US" b="1" dirty="0" smtClean="0">
                <a:cs typeface="B Nazanin" pitchFamily="2" charset="-78"/>
              </a:rPr>
              <a:t>24.	</a:t>
            </a:r>
            <a:r>
              <a:rPr lang="ar-SA" b="1" dirty="0" smtClean="0">
                <a:cs typeface="B Nazanin" pitchFamily="2" charset="-78"/>
              </a:rPr>
              <a:t>صدور مجوز سرکشی به حساب های بانکی برای استقرار نظام مالیاتی یکپارچه قبل از اصلاح قانون مالیات و بستن خلاء های قانونی که موجب بی اعتمادی اصناف به بانک ها گردیده است (عدم استفاده از دستگاه پوز توسط برخی اصناف مانند پزشکان</a:t>
            </a:r>
            <a:r>
              <a:rPr lang="en-US" b="1" dirty="0" smtClean="0">
                <a:cs typeface="B Nazanin" pitchFamily="2" charset="-78"/>
              </a:rPr>
              <a:t>).</a:t>
            </a:r>
          </a:p>
          <a:p>
            <a:r>
              <a:rPr lang="en-US" b="1" dirty="0" smtClean="0">
                <a:cs typeface="B Nazanin" pitchFamily="2" charset="-78"/>
              </a:rPr>
              <a:t>25.	</a:t>
            </a:r>
            <a:r>
              <a:rPr lang="ar-SA" b="1" dirty="0" smtClean="0">
                <a:cs typeface="B Nazanin" pitchFamily="2" charset="-78"/>
              </a:rPr>
              <a:t>تحمیل مالیات های سنگین به بانک ها ناشی از عدم امکان فروش دارایی های تملیکی و مازاد در مهلت زمانی مقرر</a:t>
            </a:r>
            <a:endParaRPr lang="en-US" b="1" dirty="0" smtClean="0">
              <a:cs typeface="B Nazanin" pitchFamily="2" charset="-78"/>
            </a:endParaRPr>
          </a:p>
          <a:p>
            <a:r>
              <a:rPr lang="en-US" b="1" dirty="0" smtClean="0">
                <a:cs typeface="B Nazanin" pitchFamily="2" charset="-78"/>
              </a:rPr>
              <a:t>26.	</a:t>
            </a:r>
            <a:r>
              <a:rPr lang="ar-SA" b="1" dirty="0" smtClean="0">
                <a:cs typeface="B Nazanin" pitchFamily="2" charset="-78"/>
              </a:rPr>
              <a:t>عدم پذیرش برخی از هزینه های بابت ذخیره مطالبات مشکوک الوصول به عنوان هزینه قابل قبول مالیاتی</a:t>
            </a:r>
            <a:r>
              <a:rPr lang="en-US" b="1" dirty="0" smtClean="0">
                <a:cs typeface="B Nazanin" pitchFamily="2" charset="-78"/>
              </a:rPr>
              <a:t>.</a:t>
            </a:r>
          </a:p>
          <a:p>
            <a:r>
              <a:rPr lang="en-US" b="1" dirty="0" smtClean="0">
                <a:cs typeface="B Nazanin" pitchFamily="2" charset="-78"/>
              </a:rPr>
              <a:t>27.	</a:t>
            </a:r>
            <a:r>
              <a:rPr lang="ar-SA" b="1" dirty="0" smtClean="0">
                <a:cs typeface="B Nazanin" pitchFamily="2" charset="-78"/>
              </a:rPr>
              <a:t>مشکلات مالیاتی ناشی از رفتار متناقض مامورین تشخیص مالیات</a:t>
            </a:r>
            <a:r>
              <a:rPr lang="en-US" b="1" dirty="0" smtClean="0">
                <a:cs typeface="B Nazanin" pitchFamily="2" charset="-78"/>
              </a:rPr>
              <a:t>.</a:t>
            </a:r>
          </a:p>
          <a:p>
            <a:r>
              <a:rPr lang="en-US" b="1" dirty="0" smtClean="0">
                <a:cs typeface="B Nazanin" pitchFamily="2" charset="-78"/>
              </a:rPr>
              <a:t>28.	</a:t>
            </a:r>
            <a:r>
              <a:rPr lang="ar-SA" b="1" dirty="0" smtClean="0">
                <a:cs typeface="B Nazanin" pitchFamily="2" charset="-78"/>
              </a:rPr>
              <a:t>وضع برخی عوارض و مالیات افزون بر قانون مالیاتهای مستقیم در تبصره های بودجه سالیانه از جمله 0.5 درصد درآمد بانکها برای مسکن اقشار کم درآمد و 2درصد از درآمد تراکنش های بانکداری الکترونیک برای پوشش امنیت سیستم-های بانکداری الکترونیک برای پلیس فتا و عوارض پارکینگ برای شعب فعال در برخی از استانهای کشور</a:t>
            </a:r>
            <a:r>
              <a:rPr lang="en-US" b="1" dirty="0" smtClean="0">
                <a:cs typeface="B Nazanin" pitchFamily="2" charset="-78"/>
              </a:rPr>
              <a:t>.</a:t>
            </a:r>
          </a:p>
          <a:p>
            <a:r>
              <a:rPr lang="en-US" b="1" dirty="0" smtClean="0">
                <a:cs typeface="B Nazanin" pitchFamily="2" charset="-78"/>
              </a:rPr>
              <a:t>29.	</a:t>
            </a:r>
            <a:r>
              <a:rPr lang="ar-SA" b="1" dirty="0" smtClean="0">
                <a:cs typeface="B Nazanin" pitchFamily="2" charset="-78"/>
              </a:rPr>
              <a:t>تحمیل شرایط دشوار بر بانکها در قوانین بودجه سالیانه نظیر تبصره بودجه سال 97 تسویه بدهی مشتریان سررسیده شده تا پایان سال 96 که تا پایان شهریور سال 97 پرداخت می‌شود، تکلیف شده به بانکها که باید برمبنای قرارداد اولیه بدون دریافت جریمه بدهی مشتری تسویه گردد. این موضوع با توجه به تغییرات در متمم های بعدی قراردادها، می‌تواند برای بانکها مشکل ساز باشد</a:t>
            </a:r>
            <a:r>
              <a:rPr lang="en-US" b="1" dirty="0" smtClean="0">
                <a:cs typeface="B Nazanin" pitchFamily="2" charset="-78"/>
              </a:rPr>
              <a:t>.</a:t>
            </a:r>
          </a:p>
          <a:p>
            <a:r>
              <a:rPr lang="en-US" b="1" dirty="0" smtClean="0">
                <a:cs typeface="B Nazanin" pitchFamily="2" charset="-78"/>
              </a:rPr>
              <a:t>30.	</a:t>
            </a:r>
            <a:r>
              <a:rPr lang="ar-SA" b="1" dirty="0" smtClean="0">
                <a:cs typeface="B Nazanin" pitchFamily="2" charset="-78"/>
              </a:rPr>
              <a:t>پدیده ورشکستگی صوری مشتریان و آثار منفی آن بر بانک</a:t>
            </a:r>
            <a:r>
              <a:rPr lang="en-US" b="1" dirty="0" smtClean="0">
                <a:cs typeface="B Nazanin" pitchFamily="2" charset="-78"/>
              </a:rPr>
              <a:t>.</a:t>
            </a:r>
          </a:p>
          <a:p>
            <a:r>
              <a:rPr lang="en-US" b="1" dirty="0" smtClean="0">
                <a:cs typeface="B Nazanin" pitchFamily="2" charset="-78"/>
              </a:rPr>
              <a:t>31.	</a:t>
            </a:r>
            <a:r>
              <a:rPr lang="ar-SA" b="1" dirty="0" smtClean="0">
                <a:cs typeface="B Nazanin" pitchFamily="2" charset="-78"/>
              </a:rPr>
              <a:t>مشکلات حقوقی در مسیر رهن، تملیک و اجرای قراردادهای تسهیلاتی</a:t>
            </a:r>
            <a:r>
              <a:rPr lang="en-US" b="1" dirty="0" smtClean="0">
                <a:cs typeface="B Nazanin" pitchFamily="2" charset="-78"/>
              </a:rPr>
              <a:t>.</a:t>
            </a:r>
          </a:p>
          <a:p>
            <a:r>
              <a:rPr lang="en-US" b="1" dirty="0" smtClean="0">
                <a:cs typeface="B Nazanin" pitchFamily="2" charset="-78"/>
              </a:rPr>
              <a:t>32.	</a:t>
            </a:r>
            <a:r>
              <a:rPr lang="ar-SA" b="1" dirty="0" smtClean="0">
                <a:cs typeface="B Nazanin" pitchFamily="2" charset="-78"/>
              </a:rPr>
              <a:t>مشکل ماده 34 قانون ثبت که بانک ها را مکلف می نماید مطابق نظر کارشناسی الباقی قیمت مزایده را پس از تسویه بدهی مشتری به بانک در وجه وی نقداً بپردازند</a:t>
            </a:r>
            <a:r>
              <a:rPr lang="en-US" b="1" dirty="0" smtClean="0">
                <a:cs typeface="B Nazanin" pitchFamily="2" charset="-78"/>
              </a:rPr>
              <a:t>. </a:t>
            </a:r>
          </a:p>
          <a:p>
            <a:r>
              <a:rPr lang="en-US" b="1" dirty="0" smtClean="0">
                <a:cs typeface="B Nazanin" pitchFamily="2" charset="-78"/>
              </a:rPr>
              <a:t>33.	</a:t>
            </a:r>
            <a:r>
              <a:rPr lang="ar-SA" b="1" dirty="0" smtClean="0">
                <a:cs typeface="B Nazanin" pitchFamily="2" charset="-78"/>
              </a:rPr>
              <a:t>عدم وجود دادگاه های تخصصی و نگاه غیرکارشناسی قضات به مسائل مرتبط با بانک ها</a:t>
            </a:r>
            <a:r>
              <a:rPr lang="en-US" b="1" dirty="0" smtClean="0">
                <a:cs typeface="B Nazanin" pitchFamily="2" charset="-78"/>
              </a:rPr>
              <a:t>.</a:t>
            </a:r>
          </a:p>
          <a:p>
            <a:r>
              <a:rPr lang="en-US" b="1" dirty="0" smtClean="0">
                <a:cs typeface="B Nazanin" pitchFamily="2" charset="-78"/>
              </a:rPr>
              <a:t>34.	</a:t>
            </a:r>
            <a:r>
              <a:rPr lang="ar-SA" b="1" dirty="0" smtClean="0">
                <a:cs typeface="B Nazanin" pitchFamily="2" charset="-78"/>
              </a:rPr>
              <a:t>عدم همکاری ناجا با بانک ها در خصوص حفاظت، امنیت و ارائه مجوزها</a:t>
            </a:r>
            <a:r>
              <a:rPr lang="en-US" b="1" dirty="0" smtClean="0">
                <a:cs typeface="B Nazanin" pitchFamily="2" charset="-78"/>
              </a:rPr>
              <a:t>.</a:t>
            </a:r>
          </a:p>
          <a:p>
            <a:endParaRPr lang="fa-IR" b="1" dirty="0">
              <a:cs typeface="B Nazanin" pitchFamily="2" charset="-78"/>
            </a:endParaRPr>
          </a:p>
        </p:txBody>
      </p:sp>
    </p:spTree>
  </p:cSld>
  <p:clrMapOvr>
    <a:masterClrMapping/>
  </p:clrMapOvr>
  <p:transition>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ar-SA" sz="3200" b="1" dirty="0" smtClean="0">
                <a:cs typeface="B Nazanin" pitchFamily="2" charset="-78"/>
              </a:rPr>
              <a:t>ب- عوامل درون زا</a:t>
            </a:r>
            <a:r>
              <a:rPr lang="en-US" sz="3200" b="1" dirty="0" smtClean="0">
                <a:cs typeface="B Nazanin" pitchFamily="2" charset="-78"/>
              </a:rPr>
              <a:t> </a:t>
            </a:r>
            <a:br>
              <a:rPr lang="en-US" sz="3200" b="1" dirty="0" smtClean="0">
                <a:cs typeface="B Nazanin" pitchFamily="2" charset="-78"/>
              </a:rPr>
            </a:br>
            <a:endParaRPr lang="fa-IR" sz="3200" b="1" dirty="0">
              <a:cs typeface="B Nazanin" pitchFamily="2" charset="-78"/>
            </a:endParaRPr>
          </a:p>
        </p:txBody>
      </p:sp>
      <p:sp>
        <p:nvSpPr>
          <p:cNvPr id="3" name="Content Placeholder 2"/>
          <p:cNvSpPr>
            <a:spLocks noGrp="1"/>
          </p:cNvSpPr>
          <p:nvPr>
            <p:ph idx="1"/>
          </p:nvPr>
        </p:nvSpPr>
        <p:spPr>
          <a:xfrm>
            <a:off x="0" y="928670"/>
            <a:ext cx="9001156" cy="5929329"/>
          </a:xfrm>
        </p:spPr>
        <p:txBody>
          <a:bodyPr>
            <a:normAutofit fontScale="40000" lnSpcReduction="20000"/>
          </a:bodyPr>
          <a:lstStyle/>
          <a:p>
            <a:r>
              <a:rPr lang="en-US" b="1" dirty="0" smtClean="0"/>
              <a:t>1. </a:t>
            </a:r>
            <a:r>
              <a:rPr lang="ar-SA" b="1" dirty="0" smtClean="0"/>
              <a:t>زمانبر بودن و پیچیدگی های تطبیق فعالیت بانک ها با استانداردهای بین المللی</a:t>
            </a:r>
            <a:r>
              <a:rPr lang="en-US" b="1" dirty="0" smtClean="0"/>
              <a:t>.</a:t>
            </a:r>
          </a:p>
          <a:p>
            <a:r>
              <a:rPr lang="en-US" b="1" dirty="0" smtClean="0"/>
              <a:t>2.	</a:t>
            </a:r>
            <a:r>
              <a:rPr lang="ar-SA" b="1" dirty="0" smtClean="0"/>
              <a:t>اقدامات شتاب زده مراجع سیاست گذار (بورس، بانک مرکزی و ...) در خصوص پیاده سازی دستورالعمل های مدیریت ریسک و تطبیق و استانداردهای</a:t>
            </a:r>
            <a:r>
              <a:rPr lang="en-US" b="1" dirty="0" smtClean="0"/>
              <a:t> IFRS ... </a:t>
            </a:r>
            <a:r>
              <a:rPr lang="ar-SA" b="1" dirty="0" smtClean="0"/>
              <a:t>بدون در نظر گرفتن شرایط بومی و فرهنگی کشور و سادگی عملیات و محصولات بانکی ایران در مقایسه با سیستم های پیچیده غربی، عدم ارزیابی اثرات این اقدامات شتاب زده در صورت های مالی بانک ها در شرایط اقتصادی حاضر (رکود تورمی) توسط بانک مرکزی و نبود کارگروه تخصصی متشکل از همکاران شبکه بانکی، بانک مرکزی و سازمان حسابرسی در خصوص تنظیم برنامه زمان ‏بندی اجرایی و آموزش و توسعه مهارت بانک‏ها در زمینه های فوق</a:t>
            </a:r>
            <a:r>
              <a:rPr lang="en-US" b="1" dirty="0" smtClean="0"/>
              <a:t>.</a:t>
            </a:r>
          </a:p>
          <a:p>
            <a:r>
              <a:rPr lang="en-US" b="1" dirty="0" smtClean="0"/>
              <a:t>3.	</a:t>
            </a:r>
            <a:r>
              <a:rPr lang="ar-SA" b="1" dirty="0" smtClean="0"/>
              <a:t>اتکای بالای بانک ها به درآمدهای ناشی از تسهیلات با حاشیه سود پایین و عدم توجه کافی به تنوع بخشی درآمدها به ویژه مقوله کارمزدها و درآمدهای معاملاتی</a:t>
            </a:r>
            <a:r>
              <a:rPr lang="en-US" b="1" dirty="0" smtClean="0"/>
              <a:t> (trading income).</a:t>
            </a:r>
          </a:p>
          <a:p>
            <a:r>
              <a:rPr lang="en-US" b="1" dirty="0" smtClean="0"/>
              <a:t>4.	</a:t>
            </a:r>
            <a:r>
              <a:rPr lang="ar-SA" b="1" dirty="0" smtClean="0"/>
              <a:t>ساماندهی موسسات مالی و اعتباری غیرمجاز توسط برخی بانک ها (واگذاری مسئولیت پرداخت بدهی‏های موسسات مذکور به بانک های عامل که خود موجب ایجاد ریسک شهرت برای شبکه بانکی و تأثیر منفی در عملکرد آن ها می-گردد</a:t>
            </a:r>
            <a:r>
              <a:rPr lang="en-US" b="1" dirty="0" smtClean="0"/>
              <a:t>). </a:t>
            </a:r>
          </a:p>
          <a:p>
            <a:r>
              <a:rPr lang="en-US" b="1" dirty="0" smtClean="0"/>
              <a:t>5.	</a:t>
            </a:r>
            <a:r>
              <a:rPr lang="ar-SA" b="1" dirty="0" smtClean="0"/>
              <a:t>پایین بودن نسبت کفایت سرمایه بانک ها و لزوم افزایش سرمایه آنها</a:t>
            </a:r>
            <a:r>
              <a:rPr lang="en-US" b="1" dirty="0" smtClean="0"/>
              <a:t>.</a:t>
            </a:r>
          </a:p>
          <a:p>
            <a:r>
              <a:rPr lang="en-US" b="1" dirty="0" smtClean="0"/>
              <a:t>6.	</a:t>
            </a:r>
            <a:r>
              <a:rPr lang="ar-SA" b="1" dirty="0" smtClean="0"/>
              <a:t>تحلیل رفتن مستمر دارایی های نقدی و سرمایه در گردش شبکه بانکی (علیرغم اخذ سود بالا طبق نظر و دیدگاه های بیرونی) و بازماندگی بانک در حفظ و برخورداری از اصل جایگزینی سرمایه در گردش علیرغم تصور غیرمنصفانه بودن سود بانک ها به علت رشد نرخ ارز و قیمت طلا و کالاهای اساسی</a:t>
            </a:r>
            <a:r>
              <a:rPr lang="en-US" b="1" dirty="0" smtClean="0"/>
              <a:t>.</a:t>
            </a:r>
          </a:p>
          <a:p>
            <a:r>
              <a:rPr lang="en-US" b="1" dirty="0" smtClean="0"/>
              <a:t>7.	</a:t>
            </a:r>
            <a:r>
              <a:rPr lang="ar-SA" b="1" dirty="0" smtClean="0"/>
              <a:t>عدم تعیین حد اعتباری برای بانک های فعال در شبکه بانکی توسط بانک مرکزی برای حضور در بازار بین بانکی و عدم ایفای نقش "آخرین مرجع</a:t>
            </a:r>
            <a:r>
              <a:rPr lang="en-US" b="1" dirty="0" smtClean="0"/>
              <a:t>" (Last Resort) </a:t>
            </a:r>
            <a:r>
              <a:rPr lang="ar-SA" b="1" dirty="0" smtClean="0"/>
              <a:t>توسط بانک مرکزی</a:t>
            </a:r>
            <a:r>
              <a:rPr lang="en-US" b="1" dirty="0" smtClean="0"/>
              <a:t>.</a:t>
            </a:r>
          </a:p>
          <a:p>
            <a:r>
              <a:rPr lang="en-US" b="1" dirty="0" smtClean="0"/>
              <a:t>8.	</a:t>
            </a:r>
            <a:r>
              <a:rPr lang="ar-SA" b="1" dirty="0" smtClean="0"/>
              <a:t>نرخ بالای جریمه اضافه برداشت به دلیل فعال نبودن بانک مرکزی در بازار بین بانکی و به تبع آن ایجاد کسری مزمن در صورتهای مالی بسیاری از بانک ها و عدم تدوین و اجرای مقررات احتیاطی و همچنین عدم نظارت فعال بانک مرکزی برای پیشگیری از بروز چنین کسری های مزمن</a:t>
            </a:r>
            <a:r>
              <a:rPr lang="en-US" b="1" dirty="0" smtClean="0"/>
              <a:t>.</a:t>
            </a:r>
          </a:p>
          <a:p>
            <a:r>
              <a:rPr lang="en-US" b="1" dirty="0" smtClean="0"/>
              <a:t>9.	</a:t>
            </a:r>
            <a:r>
              <a:rPr lang="ar-SA" b="1" dirty="0" smtClean="0"/>
              <a:t>سرکوب نرخ های بانکی توسط بانک مرکزی (تعیین نرخ های دستوری) و عدم رعایت قانون عملیات بانکی بدون ربا (تعیین سقف نرخ سود برای تسهیلات مشارکتی</a:t>
            </a:r>
            <a:r>
              <a:rPr lang="en-US" b="1" dirty="0" smtClean="0"/>
              <a:t>).</a:t>
            </a:r>
          </a:p>
          <a:p>
            <a:r>
              <a:rPr lang="en-US" b="1" dirty="0" smtClean="0"/>
              <a:t>10.	</a:t>
            </a:r>
            <a:r>
              <a:rPr lang="ar-SA" b="1" dirty="0" smtClean="0"/>
              <a:t>عدم تناسب نرخ سود پرداختی به سپرده ها و نرخ سود تسهیلات دریافتی که نه تنها منجر به پوشش سود علی الحساب پرداختی نمی گردد، بلکه مابه التفاوت سود قطعی مورد نظر بانک مرکزی ج.ا.ا. را در پایان هر سال نخواهد داشت</a:t>
            </a:r>
            <a:r>
              <a:rPr lang="en-US" b="1" dirty="0" smtClean="0"/>
              <a:t>.</a:t>
            </a:r>
          </a:p>
          <a:p>
            <a:r>
              <a:rPr lang="en-US" b="1" dirty="0" smtClean="0"/>
              <a:t>11.	</a:t>
            </a:r>
            <a:r>
              <a:rPr lang="ar-SA" b="1" dirty="0" smtClean="0"/>
              <a:t>عدم پایبندی برخی از بانک ها به دستورالعمل های بانک مرکزی و عدم وحدت رویه در اجرای دستورالعمل‏ها و عدم نظارت بانک مرکزی (مانند نرخ سود</a:t>
            </a:r>
            <a:r>
              <a:rPr lang="en-US" b="1" dirty="0" smtClean="0"/>
              <a:t>).</a:t>
            </a:r>
          </a:p>
          <a:p>
            <a:r>
              <a:rPr lang="en-US" b="1" dirty="0" smtClean="0"/>
              <a:t>12.	</a:t>
            </a:r>
            <a:r>
              <a:rPr lang="ar-SA" b="1" dirty="0" smtClean="0"/>
              <a:t>تأمین تسهیلات تکلیفی و اثر آن بر منابع و مصارف بانک ها و احتمال بروز اضافه برداشت</a:t>
            </a:r>
            <a:r>
              <a:rPr lang="en-US" b="1" dirty="0" smtClean="0"/>
              <a:t>.</a:t>
            </a:r>
          </a:p>
          <a:p>
            <a:r>
              <a:rPr lang="en-US" b="1" dirty="0" smtClean="0"/>
              <a:t>13.	</a:t>
            </a:r>
            <a:r>
              <a:rPr lang="ar-SA" b="1" dirty="0" smtClean="0"/>
              <a:t>عدم بهره‏گیری کافی از نظرات بانک ها در تصویب بخشنامه ها توسط بانک مرکزی و ابهامات در اجرای آن‏ها</a:t>
            </a:r>
            <a:r>
              <a:rPr lang="en-US" b="1" dirty="0" smtClean="0"/>
              <a:t>.</a:t>
            </a:r>
          </a:p>
          <a:p>
            <a:r>
              <a:rPr lang="en-US" b="1" dirty="0" smtClean="0"/>
              <a:t>14.	</a:t>
            </a:r>
            <a:r>
              <a:rPr lang="ar-SA" b="1" dirty="0" smtClean="0"/>
              <a:t>عدم انتشار رتبه‌بندی اعتباری بانک‌ها توسط بانک مرکزی و ناآگاهی بانک‌ها از ریسک‌های اعتباری سایر بانک‌های فعال در بازار بین بانکی</a:t>
            </a:r>
            <a:r>
              <a:rPr lang="en-US" b="1" dirty="0" smtClean="0"/>
              <a:t>.</a:t>
            </a:r>
          </a:p>
          <a:p>
            <a:r>
              <a:rPr lang="en-US" b="1" dirty="0" smtClean="0"/>
              <a:t>15.	</a:t>
            </a:r>
            <a:r>
              <a:rPr lang="ar-SA" b="1" dirty="0" smtClean="0"/>
              <a:t>نبود پایگاه داده ای مشترک زیان عملیاتی، رویدادهای ریسک عملیاتی و اعتباری و</a:t>
            </a:r>
            <a:r>
              <a:rPr lang="en-US" b="1" dirty="0" smtClean="0"/>
              <a:t> ....</a:t>
            </a:r>
            <a:endParaRPr lang="fa-IR" b="1" dirty="0"/>
          </a:p>
        </p:txBody>
      </p:sp>
    </p:spTree>
  </p:cSld>
  <p:clrMapOvr>
    <a:masterClrMapping/>
  </p:clrMapOvr>
  <p:transition>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7"/>
            <a:ext cx="8229600" cy="5054618"/>
          </a:xfrm>
        </p:spPr>
        <p:txBody>
          <a:bodyPr>
            <a:normAutofit fontScale="77500" lnSpcReduction="20000"/>
          </a:bodyPr>
          <a:lstStyle/>
          <a:p>
            <a:r>
              <a:rPr lang="en-US" b="1" dirty="0" smtClean="0">
                <a:cs typeface="B Nazanin" pitchFamily="2" charset="-78"/>
              </a:rPr>
              <a:t>16. </a:t>
            </a:r>
            <a:r>
              <a:rPr lang="ar-SA" b="1" dirty="0" smtClean="0">
                <a:cs typeface="B Nazanin" pitchFamily="2" charset="-78"/>
              </a:rPr>
              <a:t>نرخ بالای سود علی الحساب پرداختی به منابع جذب شده در پایان سال 1396 که بهای تمام شده منابع بانک در سال 1397 را افزایش داده است</a:t>
            </a:r>
            <a:r>
              <a:rPr lang="en-US" b="1" dirty="0" smtClean="0">
                <a:cs typeface="B Nazanin" pitchFamily="2" charset="-78"/>
              </a:rPr>
              <a:t>.</a:t>
            </a:r>
          </a:p>
          <a:p>
            <a:r>
              <a:rPr lang="en-US" b="1" dirty="0" smtClean="0">
                <a:cs typeface="B Nazanin" pitchFamily="2" charset="-78"/>
              </a:rPr>
              <a:t>17.	</a:t>
            </a:r>
            <a:r>
              <a:rPr lang="ar-SA" b="1" dirty="0" smtClean="0">
                <a:cs typeface="B Nazanin" pitchFamily="2" charset="-78"/>
              </a:rPr>
              <a:t>عدم تغییر مدل کارمزدهای خدمات بانکداری الکترونیک به ویژه در حوزه پایانه های فروشگاهی و عدم به روزرسانی تعرفه کارمزد خدمات ارزی و ریالی و خدمات الکترونیکی بانکها</a:t>
            </a:r>
            <a:r>
              <a:rPr lang="en-US" b="1" dirty="0" smtClean="0">
                <a:cs typeface="B Nazanin" pitchFamily="2" charset="-78"/>
              </a:rPr>
              <a:t>.</a:t>
            </a:r>
          </a:p>
          <a:p>
            <a:r>
              <a:rPr lang="en-US" b="1" dirty="0" smtClean="0">
                <a:cs typeface="B Nazanin" pitchFamily="2" charset="-78"/>
              </a:rPr>
              <a:t>18.	</a:t>
            </a:r>
            <a:r>
              <a:rPr lang="ar-SA" b="1" dirty="0" smtClean="0">
                <a:cs typeface="B Nazanin" pitchFamily="2" charset="-78"/>
              </a:rPr>
              <a:t>عدم ارائه راهکارهای منطقی و اجرایی قابل قبول از سوی بانک مرکزی به منظور رهایی از دارایی های غیرمولد و بنگاه-داری در یک برنامه زمانبندی مشخص</a:t>
            </a:r>
            <a:r>
              <a:rPr lang="en-US" b="1" dirty="0" smtClean="0">
                <a:cs typeface="B Nazanin" pitchFamily="2" charset="-78"/>
              </a:rPr>
              <a:t>.</a:t>
            </a:r>
          </a:p>
          <a:p>
            <a:r>
              <a:rPr lang="en-US" b="1" dirty="0" smtClean="0">
                <a:cs typeface="B Nazanin" pitchFamily="2" charset="-78"/>
              </a:rPr>
              <a:t>19.	</a:t>
            </a:r>
            <a:r>
              <a:rPr lang="ar-SA" b="1" dirty="0" smtClean="0">
                <a:cs typeface="B Nazanin" pitchFamily="2" charset="-78"/>
              </a:rPr>
              <a:t>ناموزون بودن تعداد شعبه های بانک ها در مقایسه با یکدیگر و ضرورت کاهش شعبه های بانک ها در سراسر کشور</a:t>
            </a:r>
            <a:r>
              <a:rPr lang="en-US" b="1" dirty="0" smtClean="0">
                <a:cs typeface="B Nazanin" pitchFamily="2" charset="-78"/>
              </a:rPr>
              <a:t>.</a:t>
            </a:r>
          </a:p>
          <a:p>
            <a:r>
              <a:rPr lang="en-US" b="1" dirty="0" smtClean="0">
                <a:cs typeface="B Nazanin" pitchFamily="2" charset="-78"/>
              </a:rPr>
              <a:t>20.	</a:t>
            </a:r>
            <a:r>
              <a:rPr lang="ar-SA" b="1" dirty="0" smtClean="0">
                <a:cs typeface="B Nazanin" pitchFamily="2" charset="-78"/>
              </a:rPr>
              <a:t>عدم وجود برنامه بهینه واحد در رابطه با شعبه های بانکی، خودپردازها، پایانه های فروش در شبکه بانکی به منظور جلوگیری از هزینه های تکراری</a:t>
            </a:r>
            <a:r>
              <a:rPr lang="en-US" b="1" dirty="0" smtClean="0">
                <a:cs typeface="B Nazanin" pitchFamily="2" charset="-78"/>
              </a:rPr>
              <a:t>.</a:t>
            </a:r>
          </a:p>
          <a:p>
            <a:r>
              <a:rPr lang="en-US" b="1" dirty="0" smtClean="0">
                <a:cs typeface="B Nazanin" pitchFamily="2" charset="-78"/>
              </a:rPr>
              <a:t>21.	</a:t>
            </a:r>
            <a:r>
              <a:rPr lang="ar-SA" b="1" dirty="0" smtClean="0">
                <a:cs typeface="B Nazanin" pitchFamily="2" charset="-78"/>
              </a:rPr>
              <a:t>وجود تبعیض بین بانک ها از سوی بانک مرکزی</a:t>
            </a:r>
            <a:r>
              <a:rPr lang="en-US" b="1" dirty="0" smtClean="0">
                <a:cs typeface="B Nazanin" pitchFamily="2" charset="-78"/>
              </a:rPr>
              <a:t>.</a:t>
            </a:r>
          </a:p>
          <a:p>
            <a:endParaRPr lang="fa-IR" b="1" dirty="0">
              <a:cs typeface="B Nazanin" pitchFamily="2" charset="-78"/>
            </a:endParaRPr>
          </a:p>
        </p:txBody>
      </p:sp>
    </p:spTree>
  </p:cSld>
  <p:clrMapOvr>
    <a:masterClrMapping/>
  </p:clrMapOvr>
  <p:transition>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dirty="0" smtClean="0"/>
              <a:t>۶ تکنیک </a:t>
            </a:r>
            <a:r>
              <a:rPr lang="ar-SA" b="1" dirty="0" smtClean="0"/>
              <a:t>موفقیت در ارائه محصولات و خدمات</a:t>
            </a:r>
            <a:r>
              <a:rPr lang="en-US" dirty="0" smtClean="0"/>
              <a:t/>
            </a:r>
            <a:br>
              <a:rPr lang="en-US" dirty="0" smtClean="0"/>
            </a:br>
            <a:endParaRPr lang="fa-IR" dirty="0"/>
          </a:p>
        </p:txBody>
      </p:sp>
      <p:sp>
        <p:nvSpPr>
          <p:cNvPr id="3" name="Content Placeholder 2"/>
          <p:cNvSpPr>
            <a:spLocks noGrp="1"/>
          </p:cNvSpPr>
          <p:nvPr>
            <p:ph idx="1"/>
          </p:nvPr>
        </p:nvSpPr>
        <p:spPr/>
        <p:txBody>
          <a:bodyPr>
            <a:normAutofit fontScale="85000" lnSpcReduction="10000"/>
          </a:bodyPr>
          <a:lstStyle/>
          <a:p>
            <a:r>
              <a:rPr lang="ar-SA" b="1" dirty="0" smtClean="0">
                <a:cs typeface="B Nazanin" pitchFamily="2" charset="-78"/>
              </a:rPr>
              <a:t>عرضه‌ی یک محصول موفق، باعث ایجاد یک تغییر مثبت در حجم فروش شرکت شما می‌شود و این موضوع یکی از شانس‌های معدود شما برای افزایش میزان فروش شرکت به‌شمار می‌رود. این </a:t>
            </a:r>
            <a:r>
              <a:rPr lang="fa-IR" b="1" dirty="0" smtClean="0">
                <a:cs typeface="B Nazanin" pitchFamily="2" charset="-78"/>
              </a:rPr>
              <a:t>۶</a:t>
            </a:r>
            <a:r>
              <a:rPr lang="ar-SA" b="1" dirty="0" smtClean="0">
                <a:cs typeface="B Nazanin" pitchFamily="2" charset="-78"/>
              </a:rPr>
              <a:t> کلید موفقیت محصولات پرفروش بازار عبارتند از</a:t>
            </a:r>
            <a:r>
              <a:rPr lang="en-US" b="1" dirty="0" smtClean="0">
                <a:cs typeface="B Nazanin" pitchFamily="2" charset="-78"/>
              </a:rPr>
              <a:t>:</a:t>
            </a:r>
          </a:p>
          <a:p>
            <a:pPr lvl="0"/>
            <a:r>
              <a:rPr lang="ar-SA" b="1" dirty="0" smtClean="0">
                <a:cs typeface="B Nazanin" pitchFamily="2" charset="-78"/>
              </a:rPr>
              <a:t>تطبیق ویژگی‌های محصول با نیاز بازار؛</a:t>
            </a:r>
            <a:endParaRPr lang="en-US" b="1" dirty="0" smtClean="0">
              <a:cs typeface="B Nazanin" pitchFamily="2" charset="-78"/>
            </a:endParaRPr>
          </a:p>
          <a:p>
            <a:pPr lvl="0"/>
            <a:r>
              <a:rPr lang="ar-SA" b="1" dirty="0" smtClean="0">
                <a:cs typeface="B Nazanin" pitchFamily="2" charset="-78"/>
              </a:rPr>
              <a:t>توضیحات واضح و محل قرارگیری مناسب آن برروی محصول؛</a:t>
            </a:r>
            <a:endParaRPr lang="en-US" b="1" dirty="0" smtClean="0">
              <a:cs typeface="B Nazanin" pitchFamily="2" charset="-78"/>
            </a:endParaRPr>
          </a:p>
          <a:p>
            <a:pPr lvl="0"/>
            <a:r>
              <a:rPr lang="ar-SA" b="1" dirty="0" smtClean="0">
                <a:cs typeface="B Nazanin" pitchFamily="2" charset="-78"/>
              </a:rPr>
              <a:t>تعیین اهداف مشخص برای عرضه‌ی آن محصول؛</a:t>
            </a:r>
            <a:endParaRPr lang="en-US" b="1" dirty="0" smtClean="0">
              <a:cs typeface="B Nazanin" pitchFamily="2" charset="-78"/>
            </a:endParaRPr>
          </a:p>
          <a:p>
            <a:pPr lvl="0"/>
            <a:r>
              <a:rPr lang="ar-SA" b="1" dirty="0" smtClean="0">
                <a:cs typeface="B Nazanin" pitchFamily="2" charset="-78"/>
              </a:rPr>
              <a:t>سرمایه‌های بالقوه رایگان تبلیغاتی؛</a:t>
            </a:r>
            <a:endParaRPr lang="en-US" b="1" dirty="0" smtClean="0">
              <a:cs typeface="B Nazanin" pitchFamily="2" charset="-78"/>
            </a:endParaRPr>
          </a:p>
          <a:p>
            <a:pPr lvl="0"/>
            <a:r>
              <a:rPr lang="ar-SA" b="1" dirty="0" smtClean="0">
                <a:cs typeface="B Nazanin" pitchFamily="2" charset="-78"/>
              </a:rPr>
              <a:t>تحریک بخش تقاضای بازار برای آن محصول؛</a:t>
            </a:r>
            <a:endParaRPr lang="en-US" b="1" dirty="0" smtClean="0">
              <a:cs typeface="B Nazanin" pitchFamily="2" charset="-78"/>
            </a:endParaRPr>
          </a:p>
          <a:p>
            <a:pPr lvl="0"/>
            <a:r>
              <a:rPr lang="ar-SA" b="1" dirty="0" smtClean="0">
                <a:cs typeface="B Nazanin" pitchFamily="2" charset="-78"/>
              </a:rPr>
              <a:t>زمان‌بندی درست در عرضه‌ی محصول، به‌منظور فروش حداکثری</a:t>
            </a:r>
            <a:r>
              <a:rPr lang="en-US" b="1" dirty="0" smtClean="0">
                <a:cs typeface="B Nazanin" pitchFamily="2" charset="-78"/>
              </a:rPr>
              <a:t>.</a:t>
            </a:r>
          </a:p>
          <a:p>
            <a:pPr>
              <a:buNone/>
            </a:pPr>
            <a:endParaRPr lang="fa-IR" b="1" dirty="0">
              <a:cs typeface="B Nazanin" pitchFamily="2" charset="-78"/>
            </a:endParaRPr>
          </a:p>
        </p:txBody>
      </p:sp>
    </p:spTree>
  </p:cSld>
  <p:clrMapOvr>
    <a:masterClrMapping/>
  </p:clrMapOvr>
  <p:transition>
    <p:pull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dirty="0" smtClean="0"/>
              <a:t>۱</a:t>
            </a:r>
            <a:r>
              <a:rPr lang="en-US" b="1" dirty="0" smtClean="0"/>
              <a:t>. </a:t>
            </a:r>
            <a:r>
              <a:rPr lang="ar-SA" b="1" dirty="0" smtClean="0"/>
              <a:t>تطبیق ویژگی‌های محصول با نیاز بازار</a:t>
            </a:r>
            <a:r>
              <a:rPr lang="en-US" dirty="0" smtClean="0"/>
              <a:t/>
            </a:r>
            <a:br>
              <a:rPr lang="en-US" dirty="0" smtClean="0"/>
            </a:br>
            <a:endParaRPr lang="fa-IR" dirty="0"/>
          </a:p>
        </p:txBody>
      </p:sp>
      <p:sp>
        <p:nvSpPr>
          <p:cNvPr id="3" name="Content Placeholder 2"/>
          <p:cNvSpPr>
            <a:spLocks noGrp="1"/>
          </p:cNvSpPr>
          <p:nvPr>
            <p:ph idx="1"/>
          </p:nvPr>
        </p:nvSpPr>
        <p:spPr>
          <a:xfrm>
            <a:off x="0" y="1000108"/>
            <a:ext cx="9144000" cy="5643601"/>
          </a:xfrm>
        </p:spPr>
        <p:txBody>
          <a:bodyPr>
            <a:normAutofit fontScale="40000" lnSpcReduction="20000"/>
          </a:bodyPr>
          <a:lstStyle/>
          <a:p>
            <a:r>
              <a:rPr lang="ar-SA" b="1" dirty="0" smtClean="0">
                <a:cs typeface="B Nazanin" pitchFamily="2" charset="-78"/>
              </a:rPr>
              <a:t>عرضه‌ی یک محصول موفق با شناسایی نیازهای بازار هدف و</a:t>
            </a:r>
            <a:r>
              <a:rPr lang="en-US" b="1" dirty="0" smtClean="0">
                <a:cs typeface="B Nazanin" pitchFamily="2" charset="-78"/>
              </a:rPr>
              <a:t> </a:t>
            </a:r>
            <a:r>
              <a:rPr lang="ar-SA" b="1" dirty="0" smtClean="0">
                <a:cs typeface="B Nazanin" pitchFamily="2" charset="-78"/>
                <a:hlinkClick r:id="rId2"/>
              </a:rPr>
              <a:t>تمرکز</a:t>
            </a:r>
            <a:r>
              <a:rPr lang="en-US" b="1" dirty="0" smtClean="0">
                <a:cs typeface="B Nazanin" pitchFamily="2" charset="-78"/>
              </a:rPr>
              <a:t> </a:t>
            </a:r>
            <a:r>
              <a:rPr lang="ar-SA" b="1" dirty="0" smtClean="0">
                <a:cs typeface="B Nazanin" pitchFamily="2" charset="-78"/>
              </a:rPr>
              <a:t>برروی رفع این نیازها در تولید محصول شروع می‌شود. این حوزه از کار و شناسایی نیاز بازار در حیطه‌ی وظایف مدیر تولید است و اگر پستی با عنوان مدیر تولید در شرکت خود ندارید، فردی باید این وظیفه را برعهده بگیرد؛ چون اگر شما قصد عرضه‌ی محصول یا خدمت جدیدی به بازار را دارید، باید آمادگی</a:t>
            </a:r>
            <a:r>
              <a:rPr lang="en-US" b="1" dirty="0" smtClean="0">
                <a:cs typeface="B Nazanin" pitchFamily="2" charset="-78"/>
              </a:rPr>
              <a:t> </a:t>
            </a:r>
            <a:r>
              <a:rPr lang="ar-SA" b="1" dirty="0" smtClean="0">
                <a:cs typeface="B Nazanin" pitchFamily="2" charset="-78"/>
                <a:hlinkClick r:id="rId3"/>
              </a:rPr>
              <a:t>مذاکره</a:t>
            </a:r>
            <a:r>
              <a:rPr lang="en-US" b="1" dirty="0" smtClean="0">
                <a:cs typeface="B Nazanin" pitchFamily="2" charset="-78"/>
              </a:rPr>
              <a:t> </a:t>
            </a:r>
            <a:r>
              <a:rPr lang="ar-SA" b="1" dirty="0" smtClean="0">
                <a:cs typeface="B Nazanin" pitchFamily="2" charset="-78"/>
              </a:rPr>
              <a:t>با خریداران بالقوه را که بازار هدف محصول شما محسوب می‌شوند، داشته باشید. با این کار به اطلاعات شما از بازار هدف افزوده می‌شود و ممکن است همین اطلاعات، نقطه‌ی عطفی در کسب‌وکار شما شود</a:t>
            </a:r>
            <a:r>
              <a:rPr lang="en-US" b="1" dirty="0" smtClean="0">
                <a:cs typeface="B Nazanin" pitchFamily="2" charset="-78"/>
              </a:rPr>
              <a:t>.</a:t>
            </a:r>
          </a:p>
          <a:p>
            <a:r>
              <a:rPr lang="ar-SA" b="1" dirty="0" smtClean="0">
                <a:cs typeface="B Nazanin" pitchFamily="2" charset="-78"/>
              </a:rPr>
              <a:t>شما باید همواره به‌خاطر داشته باشید که محصول شما، یک مشکل جدی خریداران را حل خواهد کرد و از این مطمئن شوید که خریداران بابت حل آن مشکل به خرید محصول شما راغب هستند؛ اینکه شما بدانید نیازی در بازار وجود دارد که باید رفع شود، کافی نیست. شما باید راه‌حل آن مشکل را در محصول خود بیاورید</a:t>
            </a:r>
            <a:r>
              <a:rPr lang="en-US" b="1" dirty="0" smtClean="0">
                <a:cs typeface="B Nazanin" pitchFamily="2" charset="-78"/>
              </a:rPr>
              <a:t>.</a:t>
            </a:r>
          </a:p>
          <a:p>
            <a:r>
              <a:rPr lang="ar-SA" b="1" dirty="0" smtClean="0">
                <a:cs typeface="B Nazanin" pitchFamily="2" charset="-78"/>
              </a:rPr>
              <a:t>اگر نیاز بازار یک چیز باشد و شما محصولی متفاوت از نیاز بازار عرضه کنید، احتمال شکست عرضه‌ی محصول شما زیاد است. محصولات معمولا پس از بروز یک مشکل حاد برای فرد یا کسب‌وکار به‌وجود می‌آیند و مدیران تصمیم می‌گیرند محصولی در جهت رفع آن مشکل ارائه کنند. افراد معمولا وقتی با مشکلی روبه‌رو می‌شوند، به دنبال این هستند که بدانند آیا این مشکل برای دیگران نیز به‌وجود می‌آید و آیا راه حلی برای آن وجود ندارد؟ اگر از این موضوع مطمئن شوند که با مشکلی حل‌نشدنی مواجه هستند، برای خرید راه حل آن (محصول مناسب)، حاضرند هر مبلغی پرداخت کنند. کارآفرینان عموما نیازی به انجام تحقیقات بازار در این زمینه ندارند؛ زیرا آنها خودشان با مشکلات موجود، زندگی کرده‌اند و همه‌ی مشکلات را می‌دانند</a:t>
            </a:r>
            <a:r>
              <a:rPr lang="en-US" b="1" dirty="0" smtClean="0">
                <a:cs typeface="B Nazanin" pitchFamily="2" charset="-78"/>
              </a:rPr>
              <a:t>.</a:t>
            </a:r>
          </a:p>
          <a:p>
            <a:r>
              <a:rPr lang="ar-SA" b="1" dirty="0" smtClean="0">
                <a:cs typeface="B Nazanin" pitchFamily="2" charset="-78"/>
              </a:rPr>
              <a:t>در ادامه به ذکر یک تجربه‌ی شخصی می‌پردازم که البته درنهایت منجر به فاجعه شد. البته از ذکر نام شرکت و محصول خودداری می‌کنم، اما شرایط پیش‌آمده را به‌طور خلاصه برایتان شرح می‌دهم</a:t>
            </a:r>
            <a:r>
              <a:rPr lang="en-US" b="1" dirty="0" smtClean="0">
                <a:cs typeface="B Nazanin" pitchFamily="2" charset="-78"/>
              </a:rPr>
              <a:t>.</a:t>
            </a:r>
          </a:p>
          <a:p>
            <a:r>
              <a:rPr lang="ar-SA" b="1" dirty="0" smtClean="0">
                <a:cs typeface="B Nazanin" pitchFamily="2" charset="-78"/>
              </a:rPr>
              <a:t>یک شرکت نرم‌افزاری نوپا به نام</a:t>
            </a:r>
            <a:r>
              <a:rPr lang="en-US" b="1" dirty="0" smtClean="0">
                <a:cs typeface="B Nazanin" pitchFamily="2" charset="-78"/>
              </a:rPr>
              <a:t> Z </a:t>
            </a:r>
            <a:r>
              <a:rPr lang="ar-SA" b="1" dirty="0" smtClean="0">
                <a:cs typeface="B Nazanin" pitchFamily="2" charset="-78"/>
              </a:rPr>
              <a:t>که پیشرفت خوبی را تجربه می‌کرد، این شانس را داشت که محصول نرم‌افزاری (ویجت) را از یک شرکت خدمات مالی بزرگ بین‌المللی خریداری کند</a:t>
            </a:r>
            <a:r>
              <a:rPr lang="en-US" b="1" dirty="0" smtClean="0">
                <a:cs typeface="B Nazanin" pitchFamily="2" charset="-78"/>
              </a:rPr>
              <a:t>.</a:t>
            </a:r>
          </a:p>
          <a:p>
            <a:r>
              <a:rPr lang="ar-SA" b="1" dirty="0" smtClean="0">
                <a:cs typeface="B Nazanin" pitchFamily="2" charset="-78"/>
              </a:rPr>
              <a:t>این شرکت خدمات مالی بزرگ، از این نرم‌افزار در هریک از کامپیوترهای شرکت (ده‌ها هزار کاربر) استفاده کرده بود. درواقع نرم‌افزار فوق‌الذکر، امتحان خود را پس داده بود، اما به‌عنوان بخشی از قرارداد، فردی که این نرم‌افزار (ویجت) را طراحی کرده بود، برای پشتیبانی و توسعه‌ی آن باید تا مدتی معین به عضویت هیئت مدیره شرکت</a:t>
            </a:r>
            <a:r>
              <a:rPr lang="en-US" b="1" dirty="0" smtClean="0">
                <a:cs typeface="B Nazanin" pitchFamily="2" charset="-78"/>
              </a:rPr>
              <a:t> Z </a:t>
            </a:r>
            <a:r>
              <a:rPr lang="ar-SA" b="1" dirty="0" smtClean="0">
                <a:cs typeface="B Nazanin" pitchFamily="2" charset="-78"/>
              </a:rPr>
              <a:t>در می‌آمد. همه‌ی این اتفاقات نیز زمانی درحال رخ‌دادن بود که تب استفاده از اپلیکیشن‌های مبتنی بر وب در شرکت‌های مختلف بسیار بالا گرفته بود</a:t>
            </a:r>
            <a:r>
              <a:rPr lang="en-US" b="1" dirty="0" smtClean="0">
                <a:cs typeface="B Nazanin" pitchFamily="2" charset="-78"/>
              </a:rPr>
              <a:t>.</a:t>
            </a:r>
          </a:p>
          <a:p>
            <a:r>
              <a:rPr lang="ar-SA" b="1" dirty="0" smtClean="0">
                <a:cs typeface="B Nazanin" pitchFamily="2" charset="-78"/>
              </a:rPr>
              <a:t>این محصول بی‌نظیر بود، اما متأسفانه تنها در یک شرکت از آن استفاده شد؛ برخی افراد حاضر در شرکت</a:t>
            </a:r>
            <a:r>
              <a:rPr lang="en-US" b="1" dirty="0" smtClean="0">
                <a:cs typeface="B Nazanin" pitchFamily="2" charset="-78"/>
              </a:rPr>
              <a:t> Z </a:t>
            </a:r>
            <a:r>
              <a:rPr lang="ar-SA" b="1" dirty="0" smtClean="0">
                <a:cs typeface="B Nazanin" pitchFamily="2" charset="-78"/>
              </a:rPr>
              <a:t>قبل از خریداری این محصول رویکردی محتاطانه داشتند و به مدیران توصیه کردند که قبل از خریداری آن یک نیازسنجی در‌مورد این نرم‌افزار در بازار هدف صورت گیرد، اما این کار هرگز انجام نگرفت و منجر به خسارات سنگینی برای شرکت</a:t>
            </a:r>
            <a:r>
              <a:rPr lang="en-US" b="1" dirty="0" smtClean="0">
                <a:cs typeface="B Nazanin" pitchFamily="2" charset="-78"/>
              </a:rPr>
              <a:t> Z </a:t>
            </a:r>
            <a:r>
              <a:rPr lang="ar-SA" b="1" dirty="0" smtClean="0">
                <a:cs typeface="B Nazanin" pitchFamily="2" charset="-78"/>
              </a:rPr>
              <a:t>شد</a:t>
            </a:r>
            <a:r>
              <a:rPr lang="en-US" b="1" dirty="0" smtClean="0">
                <a:cs typeface="B Nazanin" pitchFamily="2" charset="-78"/>
              </a:rPr>
              <a:t>.</a:t>
            </a:r>
          </a:p>
          <a:p>
            <a:r>
              <a:rPr lang="ar-SA" b="1" dirty="0" smtClean="0">
                <a:cs typeface="B Nazanin" pitchFamily="2" charset="-78"/>
              </a:rPr>
              <a:t>شرکت</a:t>
            </a:r>
            <a:r>
              <a:rPr lang="en-US" b="1" dirty="0" smtClean="0">
                <a:cs typeface="B Nazanin" pitchFamily="2" charset="-78"/>
              </a:rPr>
              <a:t> Z </a:t>
            </a:r>
            <a:r>
              <a:rPr lang="ar-SA" b="1" dirty="0" smtClean="0">
                <a:cs typeface="B Nazanin" pitchFamily="2" charset="-78"/>
              </a:rPr>
              <a:t>در آن زمان خط تولید دیگری داشت که از محل درآمدهای آن سالانه </a:t>
            </a:r>
            <a:r>
              <a:rPr lang="fa-IR" b="1" dirty="0" smtClean="0">
                <a:cs typeface="B Nazanin" pitchFamily="2" charset="-78"/>
              </a:rPr>
              <a:t>۵۰</a:t>
            </a:r>
            <a:r>
              <a:rPr lang="ar-SA" b="1" dirty="0" smtClean="0">
                <a:cs typeface="B Nazanin" pitchFamily="2" charset="-78"/>
              </a:rPr>
              <a:t> میلیون دلار به حساب شرکت واریز می‌شد که تمامی درآمد حاصل از فروش این نرم‌افزار برای توسعه و آماده‌سازی عرضه‌ی محصول جدید یعنی ویجت هزینه شد. اما میزان فروش سال اول ویجت کمتر از </a:t>
            </a:r>
            <a:r>
              <a:rPr lang="fa-IR" b="1" dirty="0" smtClean="0">
                <a:cs typeface="B Nazanin" pitchFamily="2" charset="-78"/>
              </a:rPr>
              <a:t>۵۰۰</a:t>
            </a:r>
            <a:r>
              <a:rPr lang="ar-SA" b="1" dirty="0" smtClean="0">
                <a:cs typeface="B Nazanin" pitchFamily="2" charset="-78"/>
              </a:rPr>
              <a:t> هزاردلار گزارش شد و این شرکت در فروش این محصول هرگز نتوانست به مسیر درست بازگردد و همین رویکرد اشتباه باعث شد که کمپانی</a:t>
            </a:r>
            <a:r>
              <a:rPr lang="en-US" b="1" dirty="0" smtClean="0">
                <a:cs typeface="B Nazanin" pitchFamily="2" charset="-78"/>
              </a:rPr>
              <a:t> Z </a:t>
            </a:r>
            <a:r>
              <a:rPr lang="ar-SA" b="1" dirty="0" smtClean="0">
                <a:cs typeface="B Nazanin" pitchFamily="2" charset="-78"/>
              </a:rPr>
              <a:t>هرگز به روند سودآوری سابق برنگردد و همواره در سایه رقبا باقی بماند. جالب اینکه شرکتی که اکنون خط تولید پر سود آن محصول را خریداری کرده، درحال یکه‌تازی در بازار است</a:t>
            </a:r>
            <a:r>
              <a:rPr lang="en-US" b="1" dirty="0" smtClean="0">
                <a:cs typeface="B Nazanin" pitchFamily="2" charset="-78"/>
              </a:rPr>
              <a:t>.</a:t>
            </a:r>
          </a:p>
          <a:p>
            <a:r>
              <a:rPr lang="ar-SA" b="1" dirty="0" smtClean="0">
                <a:cs typeface="B Nazanin" pitchFamily="2" charset="-78"/>
              </a:rPr>
              <a:t>اما واقعا چه اتفاقی افتاد؟ چطور عرضه‌ی محصولی از یک شرکت بزرگ خدمات مالی در بازار با شکست مواجه شد؟ شاید تصور اشتباه مدیران شرکت</a:t>
            </a:r>
            <a:r>
              <a:rPr lang="en-US" b="1" dirty="0" smtClean="0">
                <a:cs typeface="B Nazanin" pitchFamily="2" charset="-78"/>
              </a:rPr>
              <a:t> Z </a:t>
            </a:r>
            <a:r>
              <a:rPr lang="ar-SA" b="1" dirty="0" smtClean="0">
                <a:cs typeface="B Nazanin" pitchFamily="2" charset="-78"/>
              </a:rPr>
              <a:t>مبنی براینکه همه‌ی کارها در شرکت خدمات مالی معروف انجام شده و آنها تنها با عرضه‌ی این محصول، پول خوبی به جیب خواهند زد، موجب این ضرر هنگفت شده باشد. درحقیقت باید گفت که این محصول درواقع یک نرم‌افزار درون سازمانی بوده و شاید نیازهای اساسی بازار هدف را دربر نگرفته بود. شاید اگر مدیران شرکت</a:t>
            </a:r>
            <a:r>
              <a:rPr lang="en-US" b="1" dirty="0" smtClean="0">
                <a:cs typeface="B Nazanin" pitchFamily="2" charset="-78"/>
              </a:rPr>
              <a:t> Z </a:t>
            </a:r>
            <a:r>
              <a:rPr lang="ar-SA" b="1" dirty="0" smtClean="0">
                <a:cs typeface="B Nazanin" pitchFamily="2" charset="-78"/>
              </a:rPr>
              <a:t>کمی به خود زحمت می‌دادند و با انجام یک تحقیق مناسب در مورد نیازهای فعلی بازار، ویجت را روانه‌ی بازار می‌کردند، این شرکت نجات پیدا می‌کرد</a:t>
            </a:r>
            <a:r>
              <a:rPr lang="en-US" b="1" dirty="0" smtClean="0">
                <a:cs typeface="B Nazanin" pitchFamily="2" charset="-78"/>
              </a:rPr>
              <a:t>.</a:t>
            </a:r>
          </a:p>
          <a:p>
            <a:endParaRPr lang="fa-IR" b="1" dirty="0">
              <a:cs typeface="B Nazanin" pitchFamily="2" charset="-78"/>
            </a:endParaRPr>
          </a:p>
        </p:txBody>
      </p:sp>
    </p:spTree>
  </p:cSld>
  <p:clrMapOvr>
    <a:masterClrMapping/>
  </p:clrMapOvr>
  <p:transition>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2800" b="1" dirty="0" smtClean="0">
                <a:cs typeface="B Nazanin" pitchFamily="2" charset="-78"/>
              </a:rPr>
              <a:t>۲</a:t>
            </a:r>
            <a:r>
              <a:rPr lang="en-US" sz="2800" b="1" dirty="0" smtClean="0">
                <a:cs typeface="B Nazanin" pitchFamily="2" charset="-78"/>
              </a:rPr>
              <a:t>. </a:t>
            </a:r>
            <a:r>
              <a:rPr lang="ar-SA" sz="2800" b="1" dirty="0" smtClean="0">
                <a:cs typeface="B Nazanin" pitchFamily="2" charset="-78"/>
              </a:rPr>
              <a:t>توضیحات واضح و محل قرارگیری مناسب آن برروی محصول</a:t>
            </a:r>
            <a:r>
              <a:rPr lang="en-US" sz="2800" dirty="0" smtClean="0">
                <a:cs typeface="B Nazanin" pitchFamily="2" charset="-78"/>
              </a:rPr>
              <a:t/>
            </a:r>
            <a:br>
              <a:rPr lang="en-US" sz="2800" dirty="0" smtClean="0">
                <a:cs typeface="B Nazanin" pitchFamily="2" charset="-78"/>
              </a:rPr>
            </a:br>
            <a:endParaRPr lang="fa-IR" sz="2800" dirty="0">
              <a:cs typeface="B Nazanin" pitchFamily="2" charset="-78"/>
            </a:endParaRPr>
          </a:p>
        </p:txBody>
      </p:sp>
      <p:sp>
        <p:nvSpPr>
          <p:cNvPr id="3" name="Content Placeholder 2"/>
          <p:cNvSpPr>
            <a:spLocks noGrp="1"/>
          </p:cNvSpPr>
          <p:nvPr>
            <p:ph idx="1"/>
          </p:nvPr>
        </p:nvSpPr>
        <p:spPr/>
        <p:txBody>
          <a:bodyPr>
            <a:normAutofit fontScale="62500" lnSpcReduction="20000"/>
          </a:bodyPr>
          <a:lstStyle/>
          <a:p>
            <a:pPr algn="just"/>
            <a:r>
              <a:rPr lang="ar-SA" b="1" dirty="0" smtClean="0">
                <a:cs typeface="B Nazanin" pitchFamily="2" charset="-78"/>
              </a:rPr>
              <a:t>محل قرارگیری علائم و توضیحات مرتبط با محصول برروی برچسب آن، یکی از مواردی است که در ذهن خریداران می‌ماند. اگر محل قرارگیری توضیحات درست نباشد، خریداران سردرگم می‌شوند و احتمال اینکه آن محصول را نخرند، افزایش پیدا می‌کند. همواره به‌یاد داشته باشید که یک خریدار سردرگم هرگز محصول شما را نمی‌خرد</a:t>
            </a:r>
            <a:r>
              <a:rPr lang="en-US" b="1" dirty="0" smtClean="0">
                <a:cs typeface="B Nazanin" pitchFamily="2" charset="-78"/>
              </a:rPr>
              <a:t>.</a:t>
            </a:r>
          </a:p>
          <a:p>
            <a:pPr algn="just"/>
            <a:r>
              <a:rPr lang="ar-SA" b="1" dirty="0" smtClean="0">
                <a:cs typeface="B Nazanin" pitchFamily="2" charset="-78"/>
              </a:rPr>
              <a:t>جاگذاری مناسب برچسب برروی محصول، درواقع یک فرایند ارتباطی با خریدار است که به سرعت مزایا و ویژگی‌های محصول شما را به خریدار منتقل می‌کند و بدون اینکه تلاش زیادی برای معرفی محصول خود کرده باشید، این کار نقش مهمی را در معرفی سریع محصولتان به خریدار بازی می‌کند. خریداران ابتدا می‌بینند، سپس متوجه مزایای آنچه قصد خریدش را دارند، می‌شوند و درنهایت پس از اطمینان از کیفیت محصول و کسب آگاهی نسبت به خرید آن اقدام می‌کنند</a:t>
            </a:r>
            <a:r>
              <a:rPr lang="en-US" b="1" dirty="0" smtClean="0">
                <a:cs typeface="B Nazanin" pitchFamily="2" charset="-78"/>
              </a:rPr>
              <a:t>.</a:t>
            </a:r>
          </a:p>
          <a:p>
            <a:pPr algn="just"/>
            <a:r>
              <a:rPr lang="ar-SA" b="1" dirty="0" smtClean="0">
                <a:cs typeface="B Nazanin" pitchFamily="2" charset="-78"/>
              </a:rPr>
              <a:t>مواردی که برروی برچسب محصول شما درج می‌شوند، درواقع گویای نیازهای بازار است که این محصول آنها را برطرف کرده است و به نوعی می‌توان گفت اولین پل ارتباطی با بازار هدف محسوب می‌شود</a:t>
            </a:r>
            <a:r>
              <a:rPr lang="en-US" b="1" dirty="0" smtClean="0">
                <a:cs typeface="B Nazanin" pitchFamily="2" charset="-78"/>
              </a:rPr>
              <a:t>.</a:t>
            </a:r>
          </a:p>
          <a:p>
            <a:pPr algn="just"/>
            <a:r>
              <a:rPr lang="ar-SA" b="1" dirty="0" smtClean="0">
                <a:cs typeface="B Nazanin" pitchFamily="2" charset="-78"/>
              </a:rPr>
              <a:t>متنی که از آن برای تشریح مزایای محصول خود استفاده می‌کنید، درواقع زبان ارتباطی بین شما و مشتری است که با آن می‌توانید ارزش محصول خود را به بهترین نحو به مشتریان معرفی کنید. در این متن معمولا از عبارات شعاری استفاده می‌شود که به‌طور کوتاه به‌بیان مزایای محصول می‌پردازند</a:t>
            </a:r>
            <a:r>
              <a:rPr lang="en-US" b="1" dirty="0" smtClean="0">
                <a:cs typeface="B Nazanin" pitchFamily="2" charset="-78"/>
              </a:rPr>
              <a:t>.</a:t>
            </a:r>
            <a:endParaRPr lang="fa-IR" b="1" dirty="0">
              <a:cs typeface="B Nazanin" pitchFamily="2" charset="-78"/>
            </a:endParaRPr>
          </a:p>
        </p:txBody>
      </p:sp>
    </p:spTree>
  </p:cSld>
  <p:clrMapOvr>
    <a:masterClrMapping/>
  </p:clrMapOvr>
  <p:transition>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2800" b="1" dirty="0" smtClean="0">
                <a:cs typeface="B Nazanin" pitchFamily="2" charset="-78"/>
              </a:rPr>
              <a:t>۳</a:t>
            </a:r>
            <a:r>
              <a:rPr lang="en-US" sz="2800" b="1" dirty="0" smtClean="0">
                <a:cs typeface="B Nazanin" pitchFamily="2" charset="-78"/>
              </a:rPr>
              <a:t>. </a:t>
            </a:r>
            <a:r>
              <a:rPr lang="ar-SA" sz="2800" b="1" dirty="0" smtClean="0">
                <a:cs typeface="B Nazanin" pitchFamily="2" charset="-78"/>
              </a:rPr>
              <a:t>تعیین اهداف واضح</a:t>
            </a:r>
            <a:r>
              <a:rPr lang="en-US" sz="2800" dirty="0" smtClean="0">
                <a:cs typeface="B Nazanin" pitchFamily="2" charset="-78"/>
              </a:rPr>
              <a:t/>
            </a:r>
            <a:br>
              <a:rPr lang="en-US" sz="2800" dirty="0" smtClean="0">
                <a:cs typeface="B Nazanin" pitchFamily="2" charset="-78"/>
              </a:rPr>
            </a:br>
            <a:endParaRPr lang="fa-IR" sz="2800" dirty="0">
              <a:cs typeface="B Nazanin" pitchFamily="2" charset="-78"/>
            </a:endParaRPr>
          </a:p>
        </p:txBody>
      </p:sp>
      <p:sp>
        <p:nvSpPr>
          <p:cNvPr id="3" name="Content Placeholder 2"/>
          <p:cNvSpPr>
            <a:spLocks noGrp="1"/>
          </p:cNvSpPr>
          <p:nvPr>
            <p:ph idx="1"/>
          </p:nvPr>
        </p:nvSpPr>
        <p:spPr/>
        <p:txBody>
          <a:bodyPr>
            <a:normAutofit fontScale="62500" lnSpcReduction="20000"/>
          </a:bodyPr>
          <a:lstStyle/>
          <a:p>
            <a:pPr algn="just"/>
            <a:r>
              <a:rPr lang="ar-SA" b="1" dirty="0" smtClean="0">
                <a:cs typeface="B Nazanin" pitchFamily="2" charset="-78"/>
              </a:rPr>
              <a:t>اگر هدف مشخصی برای عرضه‌ی یک محصول نداشته باشید، احتمالا عرضه‌ی محصول شما با شکست مواجه خواهد شد. اهدافی که قبل از عرضه‌ی محصول تعیین می‌شوند، به آن چارچوب و قالب می‌دهند، همچنین به شما در ارزیابی روند عرضه کمک می‌کنند</a:t>
            </a:r>
            <a:r>
              <a:rPr lang="en-US" b="1" dirty="0" smtClean="0">
                <a:cs typeface="B Nazanin" pitchFamily="2" charset="-78"/>
              </a:rPr>
              <a:t>.</a:t>
            </a:r>
          </a:p>
          <a:p>
            <a:pPr algn="just"/>
            <a:r>
              <a:rPr lang="ar-SA" b="1" dirty="0" smtClean="0">
                <a:cs typeface="B Nazanin" pitchFamily="2" charset="-78"/>
              </a:rPr>
              <a:t>وقتی اهداف خود برای عرضه‌ی یک محصول را تعیین کردید، سپس به بررسی اینکه چگونه می‌توانید این اهداف را مورد ارزیابی قرار دهید، بپردازید. آیا ابزار یا سازوکار مشخصی برای ارزیابی عملکرد و رسیدن به اهداف دراختیار دارید؟ اگر هدف‌تان در گام اول رسیدن به </a:t>
            </a:r>
            <a:r>
              <a:rPr lang="fa-IR" b="1" dirty="0" smtClean="0">
                <a:cs typeface="B Nazanin" pitchFamily="2" charset="-78"/>
              </a:rPr>
              <a:t>۱۰۰</a:t>
            </a:r>
            <a:r>
              <a:rPr lang="ar-SA" b="1" dirty="0" smtClean="0">
                <a:cs typeface="B Nazanin" pitchFamily="2" charset="-78"/>
              </a:rPr>
              <a:t> هزار دانلود در </a:t>
            </a:r>
            <a:r>
              <a:rPr lang="fa-IR" b="1" dirty="0" smtClean="0">
                <a:cs typeface="B Nazanin" pitchFamily="2" charset="-78"/>
              </a:rPr>
              <a:t>۳۰</a:t>
            </a:r>
            <a:r>
              <a:rPr lang="ar-SA" b="1" dirty="0" smtClean="0">
                <a:cs typeface="B Nazanin" pitchFamily="2" charset="-78"/>
              </a:rPr>
              <a:t> روز اول بعد از عرضه‌ی اولیه است، آیا مکانیزمی برای شمارش تعدا دانلودها در بازه‌های زمانی مشخص دراختیار دارید؟ اگر جواب‌تان خیر است باید به فکر تهیه‌ی سازوکار و ابزار مناسب برای ارزیابی اهداف خود باشید و یا در اهداف عرضه‌ی محصول بازنگری کنید</a:t>
            </a:r>
            <a:r>
              <a:rPr lang="en-US" b="1" dirty="0" smtClean="0">
                <a:cs typeface="B Nazanin" pitchFamily="2" charset="-78"/>
              </a:rPr>
              <a:t>.</a:t>
            </a:r>
          </a:p>
          <a:p>
            <a:pPr algn="just"/>
            <a:r>
              <a:rPr lang="ar-SA" b="1" dirty="0" smtClean="0">
                <a:cs typeface="B Nazanin" pitchFamily="2" charset="-78"/>
              </a:rPr>
              <a:t>اهداف ساده همواره نتایج بهتری به همراه دارند و تمرکز برای دستیابی به آنها بیشتر است</a:t>
            </a:r>
            <a:r>
              <a:rPr lang="en-US" b="1" dirty="0" smtClean="0">
                <a:cs typeface="B Nazanin" pitchFamily="2" charset="-78"/>
              </a:rPr>
              <a:t>.</a:t>
            </a:r>
          </a:p>
          <a:p>
            <a:pPr algn="just"/>
            <a:r>
              <a:rPr lang="ar-SA" b="1" dirty="0" smtClean="0">
                <a:cs typeface="B Nazanin" pitchFamily="2" charset="-78"/>
              </a:rPr>
              <a:t>گزارش نتایج عرضه محصول شرکت باید خروجی طبیعی دستیابی به اهداف از قبل تعیین‌شده شما باشد. معیارهایی را تعیین کنید که منجر به دستیابی به اهداف شما می‌شوند و پس از تعیین این موارد است که گزارش از وضعیت عرضه‌ی محصول معنی پیدا می‌کند. میزان جزئیات گزارش عرضه‌ی محصول به خود شما بستگی دارد، اما باید آنقدر مشروح باشد که درک درستی از فرایند عرضه را به شما بدهد، با نگاه به آن متوجه شوید کجای کار ایراد دارد، در مسیر درست‌بودن (اهداف) عرضه‌ی محصول را به شما نشان دهد</a:t>
            </a:r>
            <a:r>
              <a:rPr lang="en-US" b="1" dirty="0" smtClean="0">
                <a:cs typeface="B Nazanin" pitchFamily="2" charset="-78"/>
              </a:rPr>
              <a:t>.</a:t>
            </a:r>
          </a:p>
          <a:p>
            <a:pPr algn="just"/>
            <a:endParaRPr lang="fa-IR" b="1" dirty="0">
              <a:cs typeface="B Nazanin" pitchFamily="2" charset="-78"/>
            </a:endParaRPr>
          </a:p>
        </p:txBody>
      </p:sp>
    </p:spTree>
  </p:cSld>
  <p:clrMapOvr>
    <a:masterClrMapping/>
  </p:clrMapOvr>
  <p:transition>
    <p:pull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2800" b="1" dirty="0" smtClean="0">
                <a:cs typeface="B Nazanin" pitchFamily="2" charset="-78"/>
              </a:rPr>
              <a:t>۴</a:t>
            </a:r>
            <a:r>
              <a:rPr lang="en-US" sz="2800" b="1" dirty="0" smtClean="0">
                <a:cs typeface="B Nazanin" pitchFamily="2" charset="-78"/>
              </a:rPr>
              <a:t>. </a:t>
            </a:r>
            <a:r>
              <a:rPr lang="ar-SA" sz="2800" b="1" dirty="0" smtClean="0">
                <a:cs typeface="B Nazanin" pitchFamily="2" charset="-78"/>
              </a:rPr>
              <a:t>سرمایه‌های بالقوه و رایگان تبلیغاتی</a:t>
            </a:r>
            <a:r>
              <a:rPr lang="en-US" sz="2800" dirty="0" smtClean="0">
                <a:cs typeface="B Nazanin" pitchFamily="2" charset="-78"/>
              </a:rPr>
              <a:t/>
            </a:r>
            <a:br>
              <a:rPr lang="en-US" sz="2800" dirty="0" smtClean="0">
                <a:cs typeface="B Nazanin" pitchFamily="2" charset="-78"/>
              </a:rPr>
            </a:br>
            <a:endParaRPr lang="fa-IR" sz="2800" dirty="0">
              <a:cs typeface="B Nazanin" pitchFamily="2" charset="-78"/>
            </a:endParaRPr>
          </a:p>
        </p:txBody>
      </p:sp>
      <p:sp>
        <p:nvSpPr>
          <p:cNvPr id="3" name="Content Placeholder 2"/>
          <p:cNvSpPr>
            <a:spLocks noGrp="1"/>
          </p:cNvSpPr>
          <p:nvPr>
            <p:ph idx="1"/>
          </p:nvPr>
        </p:nvSpPr>
        <p:spPr>
          <a:xfrm>
            <a:off x="457200" y="1000109"/>
            <a:ext cx="8229600" cy="5126056"/>
          </a:xfrm>
        </p:spPr>
        <p:txBody>
          <a:bodyPr>
            <a:normAutofit fontScale="55000" lnSpcReduction="20000"/>
          </a:bodyPr>
          <a:lstStyle/>
          <a:p>
            <a:pPr algn="just"/>
            <a:r>
              <a:rPr lang="ar-SA" b="1" dirty="0" smtClean="0">
                <a:cs typeface="B Nazanin" pitchFamily="2" charset="-78"/>
              </a:rPr>
              <a:t>استفاده از سرمایه‌های بالقوه و رایگان تبلیغاتی در مسیر عرضه‌ی اولیه‌ی محصول، به حداکثری‌شدن خروجی عرضه، کمک قابل توجهی می‌کند. اهرم‌های رایگان اقتصادی در اینجا به‌معنای استفاده از سرمایه‌ی کم برای به‌دست‌آوردن درآمد زیاد است. استفاده از این تعریف، به مدیران برنامه‌ریزیِ عرضه‌ی محصول کمک می‌کند تا با اتخاذ تدابیر مناسب با کمترین هزینه در مسیر اهداف حرکت کنند. حتی شرکت‌های کوچک با بودجه‌های کم، نیز می‌توانند با تکیه برهمین اصل، به دستاوردهای بزرگی دست پیدا کنند</a:t>
            </a:r>
            <a:r>
              <a:rPr lang="en-US" b="1" dirty="0" smtClean="0">
                <a:cs typeface="B Nazanin" pitchFamily="2" charset="-78"/>
              </a:rPr>
              <a:t>.</a:t>
            </a:r>
          </a:p>
          <a:p>
            <a:pPr algn="just"/>
            <a:r>
              <a:rPr lang="ar-SA" b="1" dirty="0" smtClean="0">
                <a:cs typeface="B Nazanin" pitchFamily="2" charset="-78"/>
              </a:rPr>
              <a:t>با استفاده از سرمایه‌های بالقوه‌ی تبلیغاتی، شما سریع‌تر رشد می‌کنید، جامعه‌ی مشتریان خود را سریع‌تر بسط می‌دهید و سریع‌تر به درآمد می‌رسید</a:t>
            </a:r>
            <a:r>
              <a:rPr lang="en-US" b="1" dirty="0" smtClean="0">
                <a:cs typeface="B Nazanin" pitchFamily="2" charset="-78"/>
              </a:rPr>
              <a:t>.</a:t>
            </a:r>
          </a:p>
          <a:p>
            <a:pPr algn="just"/>
            <a:r>
              <a:rPr lang="ar-SA" b="1" dirty="0" smtClean="0">
                <a:cs typeface="B Nazanin" pitchFamily="2" charset="-78"/>
              </a:rPr>
              <a:t>لحظه‌ای را تصور کنید که کارمندان، دوستان، خانواده، مشتریان، شرکا، سرمایه‌گذاران، رسانه‌ها و سایر نهادهایی که با آنها در ارتباط هستید و در موفقیت عرضه‌ی محصول شما نقش دارند، درمورد محصول شما صحبت کنند؛ یک نفر با دو نفر صحبت می‌کند، آن دو نفر با چهار نفر دیگر و آن چهار نفر با هشت نفر و … . به‌همین‌صورت نام محصول شما دهان‌به‌دهان می‌چرخد و بدون صرف هزینه‌ای از جانب شما، موجب اعتبار آن می‌شود. پس برای این سرمایه‌های بالقوه‌ی خود فرصت مناسبی برای صحبت‌ باشید</a:t>
            </a:r>
            <a:r>
              <a:rPr lang="en-US" b="1" dirty="0" smtClean="0">
                <a:cs typeface="B Nazanin" pitchFamily="2" charset="-78"/>
              </a:rPr>
              <a:t>.</a:t>
            </a:r>
          </a:p>
          <a:p>
            <a:pPr algn="just"/>
            <a:r>
              <a:rPr lang="ar-SA" b="1" dirty="0" smtClean="0">
                <a:cs typeface="B Nazanin" pitchFamily="2" charset="-78"/>
              </a:rPr>
              <a:t>عرضه‌های موفق اغلب به واسطه‌ی استفاده‌ی حداکثری مدیران شرکت از تمام قوای بالقوه برای تبلیغات و کسب اعتبار برای محصول اتفاق می‌افتند. تبلیغات کلامی قدرتی بیش از عرضه‌ی اولیه محصول دارد و باعث گسترش سریع آوازه‌ی محصول در بازار می‌شود که این موضوع کمک شایانی به بازاریابان شرکت می‌کند. هرم تبلیغاتی شما می‌تواند شامل کارمندان و افراد شرکت خود، شرکا، آنالیزورهای صنعت، مدیران، رسانه‌ها باشند که هرازچندگاهی فقط از محصول شما در مقابل دیگران تعریف کنند. البته افراد دیگری را نیز می‌توان به این هرم تبلیغاتی اضافه کرد. بیشتر فکر کنید</a:t>
            </a:r>
            <a:r>
              <a:rPr lang="en-US" b="1" dirty="0" smtClean="0">
                <a:cs typeface="B Nazanin" pitchFamily="2" charset="-78"/>
              </a:rPr>
              <a:t>!</a:t>
            </a:r>
          </a:p>
          <a:p>
            <a:pPr algn="just"/>
            <a:endParaRPr lang="fa-IR" b="1" dirty="0">
              <a:cs typeface="B Nazanin" pitchFamily="2" charset="-78"/>
            </a:endParaRPr>
          </a:p>
        </p:txBody>
      </p:sp>
    </p:spTree>
  </p:cSld>
  <p:clrMapOvr>
    <a:masterClrMapping/>
  </p:clrMapOvr>
  <p:transition>
    <p:pull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2800" b="1" dirty="0" smtClean="0">
                <a:cs typeface="B Nazanin" pitchFamily="2" charset="-78"/>
              </a:rPr>
              <a:t>۵</a:t>
            </a:r>
            <a:r>
              <a:rPr lang="en-US" sz="2800" b="1" dirty="0" smtClean="0">
                <a:cs typeface="B Nazanin" pitchFamily="2" charset="-78"/>
              </a:rPr>
              <a:t>. </a:t>
            </a:r>
            <a:r>
              <a:rPr lang="ar-SA" sz="2800" b="1" dirty="0" smtClean="0">
                <a:cs typeface="B Nazanin" pitchFamily="2" charset="-78"/>
              </a:rPr>
              <a:t>تحریک بخش تقاضای بازار برای آن محصول</a:t>
            </a:r>
            <a:r>
              <a:rPr lang="en-US" sz="2800" dirty="0" smtClean="0">
                <a:cs typeface="B Nazanin" pitchFamily="2" charset="-78"/>
              </a:rPr>
              <a:t/>
            </a:r>
            <a:br>
              <a:rPr lang="en-US" sz="2800" dirty="0" smtClean="0">
                <a:cs typeface="B Nazanin" pitchFamily="2" charset="-78"/>
              </a:rPr>
            </a:br>
            <a:endParaRPr lang="fa-IR" sz="2800" dirty="0">
              <a:cs typeface="B Nazanin" pitchFamily="2" charset="-78"/>
            </a:endParaRPr>
          </a:p>
        </p:txBody>
      </p:sp>
      <p:sp>
        <p:nvSpPr>
          <p:cNvPr id="3" name="Content Placeholder 2"/>
          <p:cNvSpPr>
            <a:spLocks noGrp="1"/>
          </p:cNvSpPr>
          <p:nvPr>
            <p:ph idx="1"/>
          </p:nvPr>
        </p:nvSpPr>
        <p:spPr/>
        <p:txBody>
          <a:bodyPr/>
          <a:lstStyle/>
          <a:p>
            <a:pPr algn="just"/>
            <a:r>
              <a:rPr lang="ar-SA" b="1" dirty="0" smtClean="0">
                <a:cs typeface="B Nazanin" pitchFamily="2" charset="-78"/>
              </a:rPr>
              <a:t>یکی از مهم‌ترین رازهای یک عرضه‌ی موفق، تحریک بخش تقاضا برای آن محصول در بازار است. تحریک بخش تقاضا در بازار، درواقع به مجموعه فعالیت‌هایی اطلاق می‌شود که باعث ایجاد هیجان و تقاضا برای محصول شما قبل از عرضه می‌شود. </a:t>
            </a:r>
            <a:endParaRPr lang="fa-IR" b="1" dirty="0">
              <a:cs typeface="B Nazanin" pitchFamily="2" charset="-78"/>
            </a:endParaRPr>
          </a:p>
        </p:txBody>
      </p:sp>
    </p:spTree>
  </p:cSld>
  <p:clrMapOvr>
    <a:masterClrMapping/>
  </p:clrMapOvr>
  <p:transition>
    <p:pull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ar-SA" sz="2400" b="1" dirty="0" smtClean="0">
                <a:cs typeface="B Nazanin" pitchFamily="2" charset="-78"/>
              </a:rPr>
              <a:t>شما بدون توجه به بزرگی یا کوچکی شرکت و کسب‌وکار خود با روش‌های زیر می‌توانید این کار را انجام دهید</a:t>
            </a:r>
            <a:r>
              <a:rPr lang="en-US" sz="2400" b="1" dirty="0" smtClean="0">
                <a:cs typeface="B Nazanin" pitchFamily="2" charset="-78"/>
              </a:rPr>
              <a:t>:</a:t>
            </a:r>
            <a:br>
              <a:rPr lang="en-US" sz="2400" b="1" dirty="0" smtClean="0">
                <a:cs typeface="B Nazanin" pitchFamily="2" charset="-78"/>
              </a:rPr>
            </a:br>
            <a:endParaRPr lang="fa-IR" sz="2400" b="1" dirty="0">
              <a:cs typeface="B Nazanin" pitchFamily="2" charset="-78"/>
            </a:endParaRPr>
          </a:p>
        </p:txBody>
      </p:sp>
      <p:sp>
        <p:nvSpPr>
          <p:cNvPr id="3" name="Content Placeholder 2"/>
          <p:cNvSpPr>
            <a:spLocks noGrp="1"/>
          </p:cNvSpPr>
          <p:nvPr>
            <p:ph idx="1"/>
          </p:nvPr>
        </p:nvSpPr>
        <p:spPr>
          <a:xfrm>
            <a:off x="0" y="1500175"/>
            <a:ext cx="9001156" cy="5072098"/>
          </a:xfrm>
        </p:spPr>
        <p:txBody>
          <a:bodyPr>
            <a:normAutofit fontScale="77500" lnSpcReduction="20000"/>
          </a:bodyPr>
          <a:lstStyle/>
          <a:p>
            <a:pPr lvl="0" algn="just"/>
            <a:r>
              <a:rPr lang="ar-SA" b="1" dirty="0" smtClean="0">
                <a:cs typeface="B Nazanin" pitchFamily="2" charset="-78"/>
              </a:rPr>
              <a:t>تشکیل تیم پشتیبانی</a:t>
            </a:r>
            <a:r>
              <a:rPr lang="en-US" b="1" dirty="0" smtClean="0">
                <a:cs typeface="B Nazanin" pitchFamily="2" charset="-78"/>
              </a:rPr>
              <a:t>: </a:t>
            </a:r>
            <a:r>
              <a:rPr lang="ar-SA" b="1" dirty="0" smtClean="0">
                <a:cs typeface="B Nazanin" pitchFamily="2" charset="-78"/>
              </a:rPr>
              <a:t>این افراد در خط مقدم قرار دارند، پس از حضور آنها حتما استفاده کنید</a:t>
            </a:r>
            <a:r>
              <a:rPr lang="en-US" b="1" dirty="0" smtClean="0">
                <a:cs typeface="B Nazanin" pitchFamily="2" charset="-78"/>
              </a:rPr>
              <a:t>.</a:t>
            </a:r>
          </a:p>
          <a:p>
            <a:pPr lvl="0" algn="just"/>
            <a:r>
              <a:rPr lang="ar-SA" b="1" dirty="0" smtClean="0">
                <a:cs typeface="B Nazanin" pitchFamily="2" charset="-78"/>
              </a:rPr>
              <a:t>تشکیل تیم فروش</a:t>
            </a:r>
            <a:r>
              <a:rPr lang="en-US" b="1" dirty="0" smtClean="0">
                <a:cs typeface="B Nazanin" pitchFamily="2" charset="-78"/>
              </a:rPr>
              <a:t>: </a:t>
            </a:r>
            <a:r>
              <a:rPr lang="ar-SA" b="1" dirty="0" smtClean="0">
                <a:cs typeface="B Nazanin" pitchFamily="2" charset="-78"/>
              </a:rPr>
              <a:t>هرچه سریع‌تر این تیم را تشکیل دهید و اطلاعات لازم برای تحریک بخش تقاضای بازار را در اختیار آنها قرار دهید</a:t>
            </a:r>
            <a:r>
              <a:rPr lang="en-US" b="1" dirty="0" smtClean="0">
                <a:cs typeface="B Nazanin" pitchFamily="2" charset="-78"/>
              </a:rPr>
              <a:t>.</a:t>
            </a:r>
          </a:p>
          <a:p>
            <a:pPr lvl="0" algn="just"/>
            <a:r>
              <a:rPr lang="ar-SA" b="1" dirty="0" smtClean="0">
                <a:cs typeface="B Nazanin" pitchFamily="2" charset="-78"/>
              </a:rPr>
              <a:t>رفقای کانال‌های تلویزیونی</a:t>
            </a:r>
            <a:r>
              <a:rPr lang="en-US" b="1" dirty="0" smtClean="0">
                <a:cs typeface="B Nazanin" pitchFamily="2" charset="-78"/>
              </a:rPr>
              <a:t>: </a:t>
            </a:r>
            <a:r>
              <a:rPr lang="ar-SA" b="1" dirty="0" smtClean="0">
                <a:cs typeface="B Nazanin" pitchFamily="2" charset="-78"/>
              </a:rPr>
              <a:t>هرچه سریع‌تر آنها را وارد بازی کنید؛ چراکه نقش مهمی در آموزش مشتریان و افزایش آگاهی آنها نسبت به محصول شما دارند</a:t>
            </a:r>
            <a:r>
              <a:rPr lang="en-US" b="1" dirty="0" smtClean="0">
                <a:cs typeface="B Nazanin" pitchFamily="2" charset="-78"/>
              </a:rPr>
              <a:t>.</a:t>
            </a:r>
          </a:p>
          <a:p>
            <a:pPr lvl="0" algn="just"/>
            <a:r>
              <a:rPr lang="ar-SA" b="1" dirty="0" smtClean="0">
                <a:cs typeface="B Nazanin" pitchFamily="2" charset="-78"/>
              </a:rPr>
              <a:t>عوامل اجرایی</a:t>
            </a:r>
            <a:r>
              <a:rPr lang="en-US" b="1" dirty="0" smtClean="0">
                <a:cs typeface="B Nazanin" pitchFamily="2" charset="-78"/>
              </a:rPr>
              <a:t>: </a:t>
            </a:r>
            <a:r>
              <a:rPr lang="ar-SA" b="1" dirty="0" smtClean="0">
                <a:cs typeface="B Nazanin" pitchFamily="2" charset="-78"/>
              </a:rPr>
              <a:t>این افراد می‌توانند نقش کتاب مقدس را برای شما بازی کنند</a:t>
            </a:r>
            <a:r>
              <a:rPr lang="en-US" b="1" dirty="0" smtClean="0">
                <a:cs typeface="B Nazanin" pitchFamily="2" charset="-78"/>
              </a:rPr>
              <a:t>.</a:t>
            </a:r>
          </a:p>
          <a:p>
            <a:pPr lvl="0" algn="just"/>
            <a:r>
              <a:rPr lang="ar-SA" b="1" dirty="0" smtClean="0">
                <a:cs typeface="B Nazanin" pitchFamily="2" charset="-78"/>
              </a:rPr>
              <a:t>آنالیزورهای صنعت</a:t>
            </a:r>
            <a:r>
              <a:rPr lang="en-US" b="1" dirty="0" smtClean="0">
                <a:cs typeface="B Nazanin" pitchFamily="2" charset="-78"/>
              </a:rPr>
              <a:t>: </a:t>
            </a:r>
            <a:r>
              <a:rPr lang="ar-SA" b="1" dirty="0" smtClean="0">
                <a:cs typeface="B Nazanin" pitchFamily="2" charset="-78"/>
              </a:rPr>
              <a:t>بازخوردهای مشتریان از محصول را دراختیار آنها قرار دهید و همواره آنها را از آخرین تغییرات محصول باخبر سازید</a:t>
            </a:r>
            <a:r>
              <a:rPr lang="en-US" b="1" dirty="0" smtClean="0">
                <a:cs typeface="B Nazanin" pitchFamily="2" charset="-78"/>
              </a:rPr>
              <a:t>.</a:t>
            </a:r>
          </a:p>
          <a:p>
            <a:pPr algn="just"/>
            <a:r>
              <a:rPr lang="ar-SA" b="1" dirty="0" smtClean="0">
                <a:cs typeface="B Nazanin" pitchFamily="2" charset="-78"/>
              </a:rPr>
              <a:t>حفظ محرمانگی اطلاعات درحین انجام تمامی این فعالیت‌های یکی از اصول مهم کار به‌شمار می‌رود، اما اگر محصول جدید خود را دراختیار برخی مشتریان خاص و یا شرکای تجاری قرار دهید، گام بلندی در تحریک و ایجاد هیجان در بخش تقاضا برداشته‌اید، چون این افراد قبل از عرضه، این محصول را آزمایش کرده‌اند و ناخودآگاه با تعریف از اولین تجربه‌ی خود، باعث تحریک بقیه‌ی مشتریان بالقوه برای خرید آن می‌شوند</a:t>
            </a:r>
            <a:r>
              <a:rPr lang="en-US" b="1" dirty="0" smtClean="0">
                <a:cs typeface="B Nazanin" pitchFamily="2" charset="-78"/>
              </a:rPr>
              <a:t>.</a:t>
            </a:r>
          </a:p>
          <a:p>
            <a:pPr algn="just"/>
            <a:endParaRPr lang="fa-IR" b="1" dirty="0">
              <a:cs typeface="B Nazanin" pitchFamily="2" charset="-78"/>
            </a:endParaRPr>
          </a:p>
        </p:txBody>
      </p:sp>
    </p:spTree>
  </p:cSld>
  <p:clrMapOvr>
    <a:masterClrMapping/>
  </p:clrMapOvr>
  <p:transition>
    <p:pull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2800" b="1" dirty="0" smtClean="0">
                <a:cs typeface="B Nazanin" pitchFamily="2" charset="-78"/>
              </a:rPr>
              <a:t>۶</a:t>
            </a:r>
            <a:r>
              <a:rPr lang="en-US" sz="2800" b="1" dirty="0" smtClean="0">
                <a:cs typeface="B Nazanin" pitchFamily="2" charset="-78"/>
              </a:rPr>
              <a:t>. </a:t>
            </a:r>
            <a:r>
              <a:rPr lang="ar-SA" sz="2800" b="1" dirty="0" smtClean="0">
                <a:cs typeface="B Nazanin" pitchFamily="2" charset="-78"/>
              </a:rPr>
              <a:t>زمان‌بندی درست در عرضه‌ی محصول به‌منظور فروش حداکثری</a:t>
            </a:r>
            <a:r>
              <a:rPr lang="en-US" sz="2800" dirty="0" smtClean="0">
                <a:cs typeface="B Nazanin" pitchFamily="2" charset="-78"/>
              </a:rPr>
              <a:t/>
            </a:r>
            <a:br>
              <a:rPr lang="en-US" sz="2800" dirty="0" smtClean="0">
                <a:cs typeface="B Nazanin" pitchFamily="2" charset="-78"/>
              </a:rPr>
            </a:br>
            <a:endParaRPr lang="fa-IR" sz="2800" dirty="0">
              <a:cs typeface="B Nazanin" pitchFamily="2" charset="-78"/>
            </a:endParaRPr>
          </a:p>
        </p:txBody>
      </p:sp>
      <p:sp>
        <p:nvSpPr>
          <p:cNvPr id="3" name="Content Placeholder 2"/>
          <p:cNvSpPr>
            <a:spLocks noGrp="1"/>
          </p:cNvSpPr>
          <p:nvPr>
            <p:ph idx="1"/>
          </p:nvPr>
        </p:nvSpPr>
        <p:spPr>
          <a:xfrm>
            <a:off x="457200" y="1142983"/>
            <a:ext cx="8229600" cy="5500800"/>
          </a:xfrm>
        </p:spPr>
        <p:txBody>
          <a:bodyPr>
            <a:normAutofit fontScale="70000" lnSpcReduction="20000"/>
          </a:bodyPr>
          <a:lstStyle/>
          <a:p>
            <a:pPr algn="just"/>
            <a:r>
              <a:rPr lang="ar-SA" b="1" dirty="0" smtClean="0">
                <a:cs typeface="B Nazanin" pitchFamily="2" charset="-78"/>
              </a:rPr>
              <a:t>زمان‌بندی در عرضه‌ی محصول یکی از مهم‌ترین عوامل در موفقیت یا عدم موفقیت عرضه محسوب می‌شود. حتی اگر عرضه‌ی محصول در سطح جهانی باشد، این زمان‌بندی باید درست انجام شود. این نکته را از عرضه‌ی نامناسب یک محصول نرم‌افزاری در اروپا در ماه جولای یاد گرفتم؛ چرا که ماه‌های جولای و آگوست در اروپا ایام تعطیلات تابستانی محسوب می‌شوند و زمان نامناسبی برای عرضه‌ی یک محصول به‌شمار می‌روند</a:t>
            </a:r>
            <a:r>
              <a:rPr lang="en-US" b="1" dirty="0" smtClean="0">
                <a:cs typeface="B Nazanin" pitchFamily="2" charset="-78"/>
              </a:rPr>
              <a:t>.</a:t>
            </a:r>
          </a:p>
          <a:p>
            <a:pPr algn="just"/>
            <a:r>
              <a:rPr lang="ar-SA" b="1" dirty="0" smtClean="0">
                <a:cs typeface="B Nazanin" pitchFamily="2" charset="-78"/>
              </a:rPr>
              <a:t>زمان‌بندی عرضه‌ی محصول باید در یک رویداد مهم صنعتی و یا یک نمایشگاه مهم که از قبل تعیین شده‌اند، صورت گیرد. شما با این رویکرد هرچه به زمان نمایشگاه و عرضه‌ی محصول نزدیک می‌شوید، این فرصت را دراختیار دارید تا با شناسایی زمان و مکان‌های مناسب،</a:t>
            </a:r>
            <a:r>
              <a:rPr lang="en-US" b="1" dirty="0" smtClean="0">
                <a:cs typeface="B Nazanin" pitchFamily="2" charset="-78"/>
              </a:rPr>
              <a:t>  </a:t>
            </a:r>
            <a:r>
              <a:rPr lang="fa-IR" b="1" dirty="0" smtClean="0">
                <a:cs typeface="B Nazanin" pitchFamily="2" charset="-78"/>
              </a:rPr>
              <a:t>تبلیغات </a:t>
            </a:r>
            <a:r>
              <a:rPr lang="ar-SA" b="1" dirty="0" smtClean="0">
                <a:cs typeface="B Nazanin" pitchFamily="2" charset="-78"/>
              </a:rPr>
              <a:t>کلامی و رایگان محصول خود را به حداکثر برسانید</a:t>
            </a:r>
            <a:r>
              <a:rPr lang="en-US" b="1" dirty="0" smtClean="0">
                <a:cs typeface="B Nazanin" pitchFamily="2" charset="-78"/>
              </a:rPr>
              <a:t>.</a:t>
            </a:r>
          </a:p>
          <a:p>
            <a:pPr algn="just"/>
            <a:r>
              <a:rPr lang="ar-SA" b="1" dirty="0" smtClean="0">
                <a:cs typeface="B Nazanin" pitchFamily="2" charset="-78"/>
              </a:rPr>
              <a:t>اگر محصول شما برای عرضه در یک نمایشگاهِ از قبل تعیین‌شده، به‌موقع آماده نشد، پس بهتر است بی‌خیال آن نمایشگاه شوید و برروی عرضه‌ی ناقص محصول پافشاری نکنید. چون این کار عواقب ناخوشایندی به دنبال دارد. درصورت عرضه‌ی ناقص و با عیب محصول، ممکن است مشتریانی که برای اولین بار از محصول شما استفاده کرده‌اند، در بلاگ یا در پیام‌های خصوصی به شما بگویند، محصول شما اصلا خوب نیست و رقبایتان از شما بهتر عمل کرده‌اند. البته وقت‌کشی زیاد برای عرضه‌ی محصول نیز خطرات خود را دارد و ممکن است کشش بازار نسبت به محصول شما کمتر از پیش‌بینی‌ها باشد</a:t>
            </a:r>
            <a:r>
              <a:rPr lang="en-US" b="1" dirty="0" smtClean="0">
                <a:cs typeface="B Nazanin" pitchFamily="2" charset="-78"/>
              </a:rPr>
              <a:t>.</a:t>
            </a:r>
          </a:p>
          <a:p>
            <a:pPr algn="just"/>
            <a:endParaRPr lang="fa-IR" b="1" dirty="0">
              <a:cs typeface="B Nazanin" pitchFamily="2" charset="-78"/>
            </a:endParaRPr>
          </a:p>
        </p:txBody>
      </p:sp>
    </p:spTree>
  </p:cSld>
  <p:clrMapOvr>
    <a:masterClrMapping/>
  </p:clrMapOvr>
  <p:transition>
    <p:pull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2400" b="1" dirty="0" smtClean="0">
                <a:cs typeface="B Nazanin" pitchFamily="2" charset="-78"/>
              </a:rPr>
              <a:t>سوال اساسی: چه محصولات و خدماتی را در چه زمانی از سال به چه کسانی ارائه کنیم تا بیشترین بازدهی نصیب بانک مهر اقتصاد شود؟</a:t>
            </a:r>
            <a:endParaRPr lang="fa-IR" sz="2400" b="1" dirty="0">
              <a:cs typeface="B Nazanin" pitchFamily="2" charset="-78"/>
            </a:endParaRPr>
          </a:p>
        </p:txBody>
      </p:sp>
      <p:sp>
        <p:nvSpPr>
          <p:cNvPr id="3" name="Content Placeholder 2"/>
          <p:cNvSpPr>
            <a:spLocks noGrp="1"/>
          </p:cNvSpPr>
          <p:nvPr>
            <p:ph idx="1"/>
          </p:nvPr>
        </p:nvSpPr>
        <p:spPr/>
        <p:txBody>
          <a:bodyPr/>
          <a:lstStyle/>
          <a:p>
            <a:endParaRPr lang="fa-IR" dirty="0"/>
          </a:p>
        </p:txBody>
      </p:sp>
    </p:spTree>
  </p:cSld>
  <p:clrMapOvr>
    <a:masterClrMapping/>
  </p:clrMapOvr>
  <p:transition>
    <p:pull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تفکیک محصولات و خدمات بانک</a:t>
            </a:r>
            <a:endParaRPr lang="fa-IR" dirty="0"/>
          </a:p>
        </p:txBody>
      </p:sp>
      <p:sp>
        <p:nvSpPr>
          <p:cNvPr id="3" name="Content Placeholder 2"/>
          <p:cNvSpPr>
            <a:spLocks noGrp="1"/>
          </p:cNvSpPr>
          <p:nvPr>
            <p:ph idx="1"/>
          </p:nvPr>
        </p:nvSpPr>
        <p:spPr/>
        <p:txBody>
          <a:bodyPr>
            <a:normAutofit fontScale="55000" lnSpcReduction="20000"/>
          </a:bodyPr>
          <a:lstStyle/>
          <a:p>
            <a:pPr>
              <a:buNone/>
            </a:pPr>
            <a:r>
              <a:rPr lang="fa-IR" dirty="0" smtClean="0"/>
              <a:t>محصولات جذبی</a:t>
            </a:r>
          </a:p>
          <a:p>
            <a:pPr>
              <a:buFontTx/>
              <a:buChar char="-"/>
            </a:pPr>
            <a:r>
              <a:rPr lang="fa-IR" dirty="0" smtClean="0"/>
              <a:t>میثاق 5</a:t>
            </a:r>
          </a:p>
          <a:p>
            <a:pPr>
              <a:buFontTx/>
              <a:buChar char="-"/>
            </a:pPr>
            <a:r>
              <a:rPr lang="fa-IR" dirty="0" smtClean="0"/>
              <a:t>مهر 5</a:t>
            </a:r>
          </a:p>
          <a:p>
            <a:pPr>
              <a:buFontTx/>
              <a:buChar char="-"/>
            </a:pPr>
            <a:r>
              <a:rPr lang="fa-IR" dirty="0" smtClean="0"/>
              <a:t>ارمغان 4</a:t>
            </a:r>
          </a:p>
          <a:p>
            <a:pPr>
              <a:buFontTx/>
              <a:buChar char="-"/>
            </a:pPr>
            <a:r>
              <a:rPr lang="fa-IR" dirty="0" smtClean="0"/>
              <a:t>شمیم مهر</a:t>
            </a:r>
          </a:p>
          <a:p>
            <a:pPr>
              <a:buFontTx/>
              <a:buChar char="-"/>
            </a:pPr>
            <a:r>
              <a:rPr lang="fa-IR" dirty="0" smtClean="0"/>
              <a:t>پوز فروشگاهی</a:t>
            </a:r>
          </a:p>
          <a:p>
            <a:pPr>
              <a:buFontTx/>
              <a:buChar char="-"/>
            </a:pPr>
            <a:r>
              <a:rPr lang="fa-IR" b="1" dirty="0" smtClean="0">
                <a:solidFill>
                  <a:srgbClr val="FF0000"/>
                </a:solidFill>
              </a:rPr>
              <a:t>مولود مهر (پربازده)</a:t>
            </a:r>
          </a:p>
          <a:p>
            <a:pPr>
              <a:buFontTx/>
              <a:buChar char="-"/>
            </a:pPr>
            <a:r>
              <a:rPr lang="en-US" dirty="0" smtClean="0"/>
              <a:t>ME+</a:t>
            </a:r>
            <a:r>
              <a:rPr lang="fa-IR" dirty="0" smtClean="0"/>
              <a:t> </a:t>
            </a:r>
          </a:p>
          <a:p>
            <a:pPr>
              <a:buNone/>
            </a:pPr>
            <a:r>
              <a:rPr lang="fa-IR" dirty="0" smtClean="0"/>
              <a:t>محصولات مصرفی (که شامل دو فهرست می باشد.)</a:t>
            </a:r>
          </a:p>
          <a:p>
            <a:pPr>
              <a:buNone/>
            </a:pPr>
            <a:r>
              <a:rPr lang="fa-IR" dirty="0" smtClean="0"/>
              <a:t>فهرست اول:</a:t>
            </a:r>
          </a:p>
          <a:p>
            <a:pPr>
              <a:buFontTx/>
              <a:buChar char="-"/>
            </a:pPr>
            <a:r>
              <a:rPr lang="fa-IR" b="1" dirty="0" smtClean="0">
                <a:solidFill>
                  <a:srgbClr val="FF0000"/>
                </a:solidFill>
              </a:rPr>
              <a:t>سرو مهر (پر بازده)</a:t>
            </a:r>
          </a:p>
          <a:p>
            <a:pPr>
              <a:buFontTx/>
              <a:buChar char="-"/>
            </a:pPr>
            <a:r>
              <a:rPr lang="fa-IR" dirty="0" smtClean="0"/>
              <a:t>طرح مشارکت</a:t>
            </a:r>
          </a:p>
          <a:p>
            <a:pPr>
              <a:buFontTx/>
              <a:buChar char="-"/>
            </a:pPr>
            <a:r>
              <a:rPr lang="fa-IR" dirty="0" smtClean="0"/>
              <a:t>امهال مشارکت</a:t>
            </a:r>
          </a:p>
          <a:p>
            <a:pPr>
              <a:buNone/>
            </a:pPr>
            <a:r>
              <a:rPr lang="fa-IR" dirty="0" smtClean="0"/>
              <a:t>فهرست دوم:</a:t>
            </a:r>
          </a:p>
          <a:p>
            <a:pPr>
              <a:buFontTx/>
              <a:buChar char="-"/>
            </a:pPr>
            <a:r>
              <a:rPr lang="fa-IR" dirty="0" smtClean="0"/>
              <a:t>کارت اعتباری کالای ایرانی</a:t>
            </a:r>
          </a:p>
          <a:p>
            <a:pPr>
              <a:buFontTx/>
              <a:buChar char="-"/>
            </a:pPr>
            <a:r>
              <a:rPr lang="fa-IR" dirty="0" smtClean="0"/>
              <a:t>طرح ثمین</a:t>
            </a:r>
          </a:p>
          <a:p>
            <a:pPr>
              <a:buFontTx/>
              <a:buChar char="-"/>
            </a:pPr>
            <a:endParaRPr lang="fa-IR" dirty="0" smtClean="0"/>
          </a:p>
          <a:p>
            <a:pPr>
              <a:buFontTx/>
              <a:buChar char="-"/>
            </a:pPr>
            <a:endParaRPr lang="fa-IR" dirty="0" smtClean="0"/>
          </a:p>
          <a:p>
            <a:pPr>
              <a:buNone/>
            </a:pPr>
            <a:endParaRPr lang="fa-IR" dirty="0" smtClean="0"/>
          </a:p>
        </p:txBody>
      </p:sp>
    </p:spTree>
  </p:cSld>
  <p:clrMapOvr>
    <a:masterClrMapping/>
  </p:clrMapOvr>
  <p:transition>
    <p:pull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hlinkClick r:id="" action="ppaction://noaction"/>
          </p:cNvPr>
          <p:cNvSpPr/>
          <p:nvPr/>
        </p:nvSpPr>
        <p:spPr>
          <a:xfrm>
            <a:off x="7858148" y="6429396"/>
            <a:ext cx="1071570" cy="285752"/>
          </a:xfrm>
          <a:prstGeom prst="roundRect">
            <a:avLst/>
          </a:prstGeom>
          <a:solidFill>
            <a:schemeClr val="accent3">
              <a:lumMod val="75000"/>
            </a:schemeClr>
          </a:solidFill>
          <a:ln>
            <a:solidFill>
              <a:schemeClr val="accent3">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1600" dirty="0" smtClean="0">
                <a:cs typeface="B Nazanin" pitchFamily="2" charset="-78"/>
              </a:rPr>
              <a:t>صفحه اصلی </a:t>
            </a:r>
            <a:endParaRPr lang="fa-IR" sz="1600" dirty="0">
              <a:cs typeface="B Nazanin" pitchFamily="2" charset="-78"/>
            </a:endParaRPr>
          </a:p>
        </p:txBody>
      </p:sp>
      <p:sp>
        <p:nvSpPr>
          <p:cNvPr id="5" name="Rectangle 4"/>
          <p:cNvSpPr/>
          <p:nvPr/>
        </p:nvSpPr>
        <p:spPr>
          <a:xfrm>
            <a:off x="6715140" y="6357958"/>
            <a:ext cx="974947" cy="369332"/>
          </a:xfrm>
          <a:prstGeom prst="rect">
            <a:avLst/>
          </a:prstGeom>
        </p:spPr>
        <p:txBody>
          <a:bodyPr wrap="none">
            <a:spAutoFit/>
          </a:bodyPr>
          <a:lstStyle/>
          <a:p>
            <a:pPr algn="ctr" defTabSz="815975" eaLnBrk="0" hangingPunct="0">
              <a:lnSpc>
                <a:spcPct val="100000"/>
              </a:lnSpc>
              <a:defRPr/>
            </a:pPr>
            <a:r>
              <a:rPr lang="fa-IR" i="1" dirty="0" smtClean="0">
                <a:solidFill>
                  <a:schemeClr val="accent3">
                    <a:lumMod val="50000"/>
                  </a:schemeClr>
                </a:solidFill>
                <a:effectLst>
                  <a:outerShdw blurRad="38100" dist="38100" dir="2700000" algn="tl">
                    <a:srgbClr val="000000">
                      <a:alpha val="43137"/>
                    </a:srgbClr>
                  </a:outerShdw>
                </a:effectLst>
                <a:cs typeface="B Zar" pitchFamily="2" charset="-78"/>
              </a:rPr>
              <a:t>صفحه1 از2</a:t>
            </a:r>
            <a:endParaRPr lang="en-US" i="1" dirty="0">
              <a:solidFill>
                <a:schemeClr val="accent3">
                  <a:lumMod val="50000"/>
                </a:schemeClr>
              </a:solidFill>
              <a:effectLst>
                <a:outerShdw blurRad="38100" dist="38100" dir="2700000" algn="tl">
                  <a:srgbClr val="000000">
                    <a:alpha val="43137"/>
                  </a:srgbClr>
                </a:outerShdw>
              </a:effectLst>
              <a:cs typeface="B Zar" pitchFamily="2" charset="-78"/>
            </a:endParaRPr>
          </a:p>
        </p:txBody>
      </p:sp>
      <p:sp>
        <p:nvSpPr>
          <p:cNvPr id="6" name="Rectangle 5"/>
          <p:cNvSpPr/>
          <p:nvPr/>
        </p:nvSpPr>
        <p:spPr>
          <a:xfrm>
            <a:off x="6888071" y="428604"/>
            <a:ext cx="1899879" cy="461665"/>
          </a:xfrm>
          <a:prstGeom prst="rect">
            <a:avLst/>
          </a:prstGeom>
        </p:spPr>
        <p:txBody>
          <a:bodyPr wrap="none">
            <a:spAutoFit/>
          </a:bodyPr>
          <a:lstStyle/>
          <a:p>
            <a:r>
              <a:rPr lang="fa-IR" sz="2400" dirty="0" smtClean="0">
                <a:solidFill>
                  <a:srgbClr val="FF0000"/>
                </a:solidFill>
                <a:effectLst>
                  <a:outerShdw blurRad="38100" dist="38100" dir="2700000" algn="tl">
                    <a:srgbClr val="000000">
                      <a:alpha val="43137"/>
                    </a:srgbClr>
                  </a:outerShdw>
                </a:effectLst>
                <a:latin typeface="B Titr "/>
                <a:cs typeface="B Titr" pitchFamily="2" charset="-78"/>
              </a:rPr>
              <a:t>طرح مولود مهر </a:t>
            </a:r>
            <a:endParaRPr lang="fa-IR" sz="2400" dirty="0"/>
          </a:p>
        </p:txBody>
      </p:sp>
      <p:sp>
        <p:nvSpPr>
          <p:cNvPr id="9" name="Rectangle 8"/>
          <p:cNvSpPr/>
          <p:nvPr/>
        </p:nvSpPr>
        <p:spPr>
          <a:xfrm>
            <a:off x="1643042" y="2285992"/>
            <a:ext cx="7215238" cy="410882"/>
          </a:xfrm>
          <a:prstGeom prst="rect">
            <a:avLst/>
          </a:prstGeom>
        </p:spPr>
        <p:txBody>
          <a:bodyPr wrap="square">
            <a:spAutoFit/>
          </a:bodyPr>
          <a:lstStyle/>
          <a:p>
            <a:pPr algn="just">
              <a:lnSpc>
                <a:spcPct val="115000"/>
              </a:lnSpc>
            </a:pPr>
            <a:r>
              <a:rPr lang="fa-IR" b="1" dirty="0" smtClean="0">
                <a:latin typeface="Tahoma"/>
                <a:ea typeface="Times New Roman"/>
                <a:cs typeface="B Nazanin"/>
              </a:rPr>
              <a:t>			</a:t>
            </a:r>
            <a:endParaRPr lang="en-US" dirty="0">
              <a:latin typeface="Times New Roman"/>
              <a:ea typeface="Times New Roman"/>
            </a:endParaRPr>
          </a:p>
        </p:txBody>
      </p:sp>
      <p:sp>
        <p:nvSpPr>
          <p:cNvPr id="7" name="Rectangle 6"/>
          <p:cNvSpPr/>
          <p:nvPr/>
        </p:nvSpPr>
        <p:spPr>
          <a:xfrm>
            <a:off x="214282" y="928670"/>
            <a:ext cx="8715436" cy="2074414"/>
          </a:xfrm>
          <a:prstGeom prst="rect">
            <a:avLst/>
          </a:prstGeom>
        </p:spPr>
        <p:txBody>
          <a:bodyPr wrap="square">
            <a:spAutoFit/>
          </a:bodyPr>
          <a:lstStyle/>
          <a:p>
            <a:pPr algn="just">
              <a:lnSpc>
                <a:spcPct val="115000"/>
              </a:lnSpc>
            </a:pPr>
            <a:r>
              <a:rPr lang="fa-IR" sz="1600" b="1" dirty="0" smtClean="0">
                <a:solidFill>
                  <a:srgbClr val="C00000"/>
                </a:solidFill>
                <a:latin typeface="Tahoma"/>
                <a:ea typeface="Times New Roman"/>
                <a:cs typeface="B Nazanin"/>
              </a:rPr>
              <a:t>چکیده طرح : </a:t>
            </a:r>
            <a:r>
              <a:rPr lang="fa-IR" sz="1600" b="1" dirty="0" smtClean="0">
                <a:latin typeface="Tahoma"/>
                <a:ea typeface="Times New Roman"/>
                <a:cs typeface="B Nazanin"/>
              </a:rPr>
              <a:t>پ</a:t>
            </a:r>
            <a:r>
              <a:rPr lang="fa-IR" sz="1600" b="1" dirty="0" smtClean="0">
                <a:latin typeface="Tahoma"/>
                <a:ea typeface="Times New Roman"/>
                <a:cs typeface="B Nazanin" pitchFamily="2" charset="-78"/>
              </a:rPr>
              <a:t>س از عقد قرارداد با شرکت درخواست کننده به منظور فروش اقساطی کالای خود ، </a:t>
            </a:r>
            <a:endParaRPr lang="en-US" sz="1600" b="1" dirty="0" smtClean="0">
              <a:latin typeface="Tahoma"/>
              <a:ea typeface="Times New Roman"/>
              <a:cs typeface="B Nazanin" pitchFamily="2" charset="-78"/>
            </a:endParaRPr>
          </a:p>
          <a:p>
            <a:pPr algn="just">
              <a:lnSpc>
                <a:spcPct val="115000"/>
              </a:lnSpc>
            </a:pPr>
            <a:r>
              <a:rPr lang="fa-IR" sz="1600" b="1" dirty="0" smtClean="0">
                <a:latin typeface="Tahoma"/>
                <a:ea typeface="Times New Roman"/>
                <a:cs typeface="B Nazanin" pitchFamily="2" charset="-78"/>
              </a:rPr>
              <a:t>مشتری با مراجعه به شرکت طرف قرارداد و دریافت پیش فاکتور خرید و ارائه به بانک ، </a:t>
            </a:r>
            <a:r>
              <a:rPr lang="fa-IR" sz="1600" b="1" dirty="0" smtClean="0">
                <a:solidFill>
                  <a:srgbClr val="FF0000"/>
                </a:solidFill>
                <a:latin typeface="Tahoma"/>
                <a:ea typeface="Times New Roman"/>
                <a:cs typeface="B Nazanin" pitchFamily="2" charset="-78"/>
              </a:rPr>
              <a:t>15% </a:t>
            </a:r>
            <a:r>
              <a:rPr lang="fa-IR" sz="1600" b="1" dirty="0" smtClean="0">
                <a:latin typeface="Tahoma"/>
                <a:ea typeface="Times New Roman"/>
                <a:cs typeface="B Nazanin" pitchFamily="2" charset="-78"/>
              </a:rPr>
              <a:t>مبلغ درخواستی را به صورت نقدی به حساب مسدودی خود واریز نموده(کد 252،253) و این مبلغ تا پایان اقساط در حساب با نرخ سود علی الحساب </a:t>
            </a:r>
            <a:r>
              <a:rPr lang="fa-IR" sz="1600" b="1" dirty="0" smtClean="0">
                <a:solidFill>
                  <a:srgbClr val="FF0000"/>
                </a:solidFill>
                <a:latin typeface="Tahoma"/>
                <a:ea typeface="Times New Roman"/>
                <a:cs typeface="B Nazanin" pitchFamily="2" charset="-78"/>
              </a:rPr>
              <a:t>5%</a:t>
            </a:r>
            <a:r>
              <a:rPr lang="fa-IR" sz="1600" b="1" dirty="0" smtClean="0">
                <a:latin typeface="Tahoma"/>
                <a:ea typeface="Times New Roman"/>
                <a:cs typeface="B Nazanin" pitchFamily="2" charset="-78"/>
              </a:rPr>
              <a:t> مسدود خواهد ماند  و بانک نسبت به تشکیل پرونده و اخذ تضمینات طبق شرایط و ضوابط بانک اقدام می نماید و مبلغ تسهیلات به حساب (غیرقابل برداشت شرکت) واریز شده و پس از کسر صلح بلاعوض </a:t>
            </a:r>
            <a:r>
              <a:rPr lang="fa-IR" sz="1600" b="1" dirty="0" smtClean="0">
                <a:solidFill>
                  <a:srgbClr val="FF0000"/>
                </a:solidFill>
                <a:latin typeface="Tahoma"/>
                <a:ea typeface="Times New Roman"/>
                <a:cs typeface="B Nazanin" pitchFamily="2" charset="-78"/>
              </a:rPr>
              <a:t>7% </a:t>
            </a:r>
            <a:r>
              <a:rPr lang="fa-IR" sz="1600" b="1" dirty="0" smtClean="0">
                <a:latin typeface="Tahoma"/>
                <a:ea typeface="Times New Roman"/>
                <a:cs typeface="B Nazanin" pitchFamily="2" charset="-78"/>
              </a:rPr>
              <a:t>درج شده در قرارداد فیمابین بانک و شرکت ، به حساب شرکت (قابل برداشت) واریز می شود. و شرکت می بایستی ظرف 3 روز نسبت به تحویل کالا به مشتری اقدام نماید </a:t>
            </a:r>
            <a:r>
              <a:rPr lang="fa-IR" sz="1600" b="1" dirty="0" smtClean="0">
                <a:latin typeface="Tahoma"/>
                <a:ea typeface="Times New Roman"/>
                <a:cs typeface="B Nazanin"/>
              </a:rPr>
              <a:t>.</a:t>
            </a:r>
          </a:p>
        </p:txBody>
      </p:sp>
      <p:sp>
        <p:nvSpPr>
          <p:cNvPr id="8" name="Rectangle 7"/>
          <p:cNvSpPr/>
          <p:nvPr/>
        </p:nvSpPr>
        <p:spPr>
          <a:xfrm>
            <a:off x="571472" y="3286124"/>
            <a:ext cx="8072494" cy="2893100"/>
          </a:xfrm>
          <a:prstGeom prst="rect">
            <a:avLst/>
          </a:prstGeom>
        </p:spPr>
        <p:txBody>
          <a:bodyPr wrap="square">
            <a:spAutoFit/>
          </a:bodyPr>
          <a:lstStyle/>
          <a:p>
            <a:r>
              <a:rPr lang="fa-IR" sz="2800" b="1" dirty="0" smtClean="0">
                <a:cs typeface="B Nazanin" pitchFamily="2" charset="-78"/>
              </a:rPr>
              <a:t>كد های تسهیلات :</a:t>
            </a:r>
          </a:p>
          <a:p>
            <a:endParaRPr lang="fa-IR" sz="1400" b="1" dirty="0" smtClean="0">
              <a:solidFill>
                <a:srgbClr val="FF0000"/>
              </a:solidFill>
              <a:cs typeface="B Nazanin" pitchFamily="2" charset="-78"/>
            </a:endParaRPr>
          </a:p>
          <a:p>
            <a:r>
              <a:rPr lang="fa-IR" sz="1400" b="1" dirty="0" smtClean="0">
                <a:solidFill>
                  <a:srgbClr val="FF0000"/>
                </a:solidFill>
                <a:cs typeface="B Nazanin" pitchFamily="2" charset="-78"/>
              </a:rPr>
              <a:t>کد اعتبار </a:t>
            </a:r>
            <a:r>
              <a:rPr lang="fa-IR" sz="1400" b="1" dirty="0" smtClean="0">
                <a:solidFill>
                  <a:schemeClr val="tx2"/>
                </a:solidFill>
                <a:cs typeface="B Nazanin" pitchFamily="2" charset="-78"/>
              </a:rPr>
              <a:t>103</a:t>
            </a:r>
            <a:r>
              <a:rPr lang="fa-IR" sz="1400" b="1" dirty="0" smtClean="0">
                <a:cs typeface="B Nazanin" pitchFamily="2" charset="-78"/>
              </a:rPr>
              <a:t>، </a:t>
            </a:r>
            <a:r>
              <a:rPr lang="fa-IR" sz="1400" b="1" dirty="0" smtClean="0">
                <a:solidFill>
                  <a:srgbClr val="FF0000"/>
                </a:solidFill>
                <a:cs typeface="B Nazanin" pitchFamily="2" charset="-78"/>
              </a:rPr>
              <a:t>كد تسهیلات </a:t>
            </a:r>
            <a:r>
              <a:rPr lang="fa-IR" sz="1400" b="1" dirty="0" smtClean="0">
                <a:solidFill>
                  <a:schemeClr val="tx2"/>
                </a:solidFill>
                <a:cs typeface="B Nazanin" pitchFamily="2" charset="-78"/>
              </a:rPr>
              <a:t>818</a:t>
            </a:r>
            <a:r>
              <a:rPr lang="fa-IR" sz="1400" b="1" dirty="0" smtClean="0">
                <a:cs typeface="B Nazanin" pitchFamily="2" charset="-78"/>
              </a:rPr>
              <a:t> " </a:t>
            </a:r>
            <a:r>
              <a:rPr lang="fa-IR" sz="1400" b="1" dirty="0" smtClean="0">
                <a:solidFill>
                  <a:srgbClr val="FF0000"/>
                </a:solidFill>
                <a:cs typeface="B Nazanin" pitchFamily="2" charset="-78"/>
              </a:rPr>
              <a:t>مرابحه اعتباری</a:t>
            </a:r>
            <a:r>
              <a:rPr lang="fa-IR" sz="1400" b="1" dirty="0" smtClean="0">
                <a:cs typeface="B Nazanin" pitchFamily="2" charset="-78"/>
              </a:rPr>
              <a:t>"، </a:t>
            </a:r>
            <a:r>
              <a:rPr lang="fa-IR" sz="1400" b="1" dirty="0" smtClean="0">
                <a:solidFill>
                  <a:srgbClr val="FF0000"/>
                </a:solidFill>
                <a:cs typeface="B Nazanin" pitchFamily="2" charset="-78"/>
              </a:rPr>
              <a:t>بخش </a:t>
            </a:r>
            <a:r>
              <a:rPr lang="fa-IR" sz="1400" b="1" dirty="0" smtClean="0">
                <a:solidFill>
                  <a:schemeClr val="tx2"/>
                </a:solidFill>
                <a:cs typeface="B Nazanin" pitchFamily="2" charset="-78"/>
              </a:rPr>
              <a:t>2 </a:t>
            </a:r>
            <a:r>
              <a:rPr lang="fa-IR" sz="1400" b="1" dirty="0" smtClean="0">
                <a:cs typeface="B Nazanin" pitchFamily="2" charset="-78"/>
              </a:rPr>
              <a:t>" </a:t>
            </a:r>
            <a:r>
              <a:rPr lang="fa-IR" sz="1400" b="1" dirty="0" smtClean="0">
                <a:solidFill>
                  <a:srgbClr val="FF0000"/>
                </a:solidFill>
                <a:cs typeface="B Nazanin" pitchFamily="2" charset="-78"/>
              </a:rPr>
              <a:t>اقساطی</a:t>
            </a:r>
            <a:r>
              <a:rPr lang="fa-IR" sz="1400" b="1" dirty="0" smtClean="0">
                <a:cs typeface="B Nazanin" pitchFamily="2" charset="-78"/>
              </a:rPr>
              <a:t>"،</a:t>
            </a:r>
          </a:p>
          <a:p>
            <a:r>
              <a:rPr lang="fa-IR" sz="1400" b="1" dirty="0" smtClean="0">
                <a:solidFill>
                  <a:srgbClr val="FF0000"/>
                </a:solidFill>
                <a:cs typeface="B Nazanin" pitchFamily="2" charset="-78"/>
              </a:rPr>
              <a:t>  بخش 49</a:t>
            </a:r>
            <a:r>
              <a:rPr lang="fa-IR" sz="1400" b="1" dirty="0" smtClean="0">
                <a:cs typeface="B Nazanin" pitchFamily="2" charset="-78"/>
              </a:rPr>
              <a:t> "</a:t>
            </a:r>
            <a:r>
              <a:rPr lang="fa-IR" sz="1400" b="1" dirty="0" smtClean="0">
                <a:solidFill>
                  <a:schemeClr val="tx2"/>
                </a:solidFill>
                <a:cs typeface="B Nazanin" pitchFamily="2" charset="-78"/>
              </a:rPr>
              <a:t>خودرویی</a:t>
            </a:r>
            <a:r>
              <a:rPr lang="fa-IR" sz="1400" b="1" dirty="0" smtClean="0">
                <a:cs typeface="B Nazanin" pitchFamily="2" charset="-78"/>
              </a:rPr>
              <a:t> ”</a:t>
            </a:r>
          </a:p>
          <a:p>
            <a:r>
              <a:rPr lang="fa-IR" sz="1400" b="1" dirty="0" smtClean="0">
                <a:cs typeface="B Nazanin" pitchFamily="2" charset="-78"/>
              </a:rPr>
              <a:t>  </a:t>
            </a:r>
            <a:r>
              <a:rPr lang="fa-IR" sz="1400" b="1" dirty="0" smtClean="0">
                <a:solidFill>
                  <a:srgbClr val="FF0000"/>
                </a:solidFill>
                <a:cs typeface="B Nazanin" pitchFamily="2" charset="-78"/>
              </a:rPr>
              <a:t>بخش 50</a:t>
            </a:r>
            <a:r>
              <a:rPr lang="fa-IR" sz="1400" b="1" dirty="0" smtClean="0">
                <a:cs typeface="B Nazanin" pitchFamily="2" charset="-78"/>
              </a:rPr>
              <a:t> " </a:t>
            </a:r>
            <a:r>
              <a:rPr lang="fa-IR" sz="1400" b="1" dirty="0" smtClean="0">
                <a:solidFill>
                  <a:schemeClr val="tx2"/>
                </a:solidFill>
                <a:cs typeface="B Nazanin" pitchFamily="2" charset="-78"/>
              </a:rPr>
              <a:t>كشاورزی و دامداری</a:t>
            </a:r>
            <a:r>
              <a:rPr lang="fa-IR" sz="1400" b="1" dirty="0" smtClean="0">
                <a:cs typeface="B Nazanin" pitchFamily="2" charset="-78"/>
              </a:rPr>
              <a:t>”    </a:t>
            </a:r>
          </a:p>
          <a:p>
            <a:r>
              <a:rPr lang="fa-IR" sz="1400" b="1" dirty="0" smtClean="0">
                <a:cs typeface="B Nazanin" pitchFamily="2" charset="-78"/>
              </a:rPr>
              <a:t>  </a:t>
            </a:r>
            <a:r>
              <a:rPr lang="fa-IR" sz="1400" b="1" dirty="0" smtClean="0">
                <a:solidFill>
                  <a:srgbClr val="FF0000"/>
                </a:solidFill>
                <a:cs typeface="B Nazanin" pitchFamily="2" charset="-78"/>
              </a:rPr>
              <a:t>بخش 51 </a:t>
            </a:r>
            <a:r>
              <a:rPr lang="fa-IR" sz="1400" b="1" dirty="0" smtClean="0">
                <a:cs typeface="B Nazanin" pitchFamily="2" charset="-78"/>
              </a:rPr>
              <a:t>" </a:t>
            </a:r>
            <a:r>
              <a:rPr lang="fa-IR" sz="1400" b="1" dirty="0" smtClean="0">
                <a:solidFill>
                  <a:schemeClr val="tx2"/>
                </a:solidFill>
                <a:cs typeface="B Nazanin" pitchFamily="2" charset="-78"/>
              </a:rPr>
              <a:t>ساختمان و تاسیسات </a:t>
            </a:r>
            <a:r>
              <a:rPr lang="fa-IR" sz="1400" b="1" dirty="0" smtClean="0">
                <a:cs typeface="B Nazanin" pitchFamily="2" charset="-78"/>
              </a:rPr>
              <a:t>”</a:t>
            </a:r>
          </a:p>
          <a:p>
            <a:r>
              <a:rPr lang="fa-IR" sz="1400" b="1" dirty="0" smtClean="0">
                <a:cs typeface="B Nazanin" pitchFamily="2" charset="-78"/>
              </a:rPr>
              <a:t>  </a:t>
            </a:r>
            <a:r>
              <a:rPr lang="fa-IR" sz="1400" b="1" dirty="0" smtClean="0">
                <a:solidFill>
                  <a:srgbClr val="FF0000"/>
                </a:solidFill>
                <a:cs typeface="B Nazanin" pitchFamily="2" charset="-78"/>
              </a:rPr>
              <a:t>بخش 52</a:t>
            </a:r>
            <a:r>
              <a:rPr lang="fa-IR" sz="1400" b="1" dirty="0" smtClean="0">
                <a:cs typeface="B Nazanin" pitchFamily="2" charset="-78"/>
              </a:rPr>
              <a:t> " </a:t>
            </a:r>
            <a:r>
              <a:rPr lang="fa-IR" sz="1400" b="1" dirty="0" smtClean="0">
                <a:solidFill>
                  <a:schemeClr val="tx2"/>
                </a:solidFill>
                <a:cs typeface="B Nazanin" pitchFamily="2" charset="-78"/>
              </a:rPr>
              <a:t>غذایی</a:t>
            </a:r>
            <a:r>
              <a:rPr lang="fa-IR" sz="1400" b="1" dirty="0" smtClean="0">
                <a:cs typeface="B Nazanin" pitchFamily="2" charset="-78"/>
              </a:rPr>
              <a:t> ”</a:t>
            </a:r>
          </a:p>
          <a:p>
            <a:r>
              <a:rPr lang="fa-IR" sz="1400" b="1" dirty="0" smtClean="0">
                <a:cs typeface="B Nazanin" pitchFamily="2" charset="-78"/>
              </a:rPr>
              <a:t>  </a:t>
            </a:r>
            <a:r>
              <a:rPr lang="fa-IR" sz="1400" b="1" dirty="0" smtClean="0">
                <a:solidFill>
                  <a:srgbClr val="FF0000"/>
                </a:solidFill>
                <a:cs typeface="B Nazanin" pitchFamily="2" charset="-78"/>
              </a:rPr>
              <a:t>بخش 53</a:t>
            </a:r>
            <a:r>
              <a:rPr lang="fa-IR" sz="1400" b="1" dirty="0" smtClean="0">
                <a:cs typeface="B Nazanin" pitchFamily="2" charset="-78"/>
              </a:rPr>
              <a:t> " </a:t>
            </a:r>
            <a:r>
              <a:rPr lang="fa-IR" sz="1400" b="1" dirty="0" smtClean="0">
                <a:solidFill>
                  <a:schemeClr val="tx2"/>
                </a:solidFill>
                <a:cs typeface="B Nazanin" pitchFamily="2" charset="-78"/>
              </a:rPr>
              <a:t>فلزی و معدنی </a:t>
            </a:r>
            <a:r>
              <a:rPr lang="fa-IR" sz="1400" b="1" dirty="0" smtClean="0">
                <a:cs typeface="B Nazanin" pitchFamily="2" charset="-78"/>
              </a:rPr>
              <a:t>”</a:t>
            </a:r>
          </a:p>
          <a:p>
            <a:r>
              <a:rPr lang="fa-IR" sz="1400" b="1" dirty="0" smtClean="0">
                <a:cs typeface="B Nazanin" pitchFamily="2" charset="-78"/>
              </a:rPr>
              <a:t>  </a:t>
            </a:r>
            <a:r>
              <a:rPr lang="fa-IR" sz="1400" b="1" dirty="0" smtClean="0">
                <a:solidFill>
                  <a:srgbClr val="FF0000"/>
                </a:solidFill>
                <a:cs typeface="B Nazanin" pitchFamily="2" charset="-78"/>
              </a:rPr>
              <a:t>بخش 54</a:t>
            </a:r>
            <a:r>
              <a:rPr lang="fa-IR" sz="1400" b="1" dirty="0" smtClean="0">
                <a:cs typeface="B Nazanin" pitchFamily="2" charset="-78"/>
              </a:rPr>
              <a:t> " </a:t>
            </a:r>
            <a:r>
              <a:rPr lang="fa-IR" sz="1400" b="1" dirty="0" smtClean="0">
                <a:solidFill>
                  <a:schemeClr val="tx2"/>
                </a:solidFill>
                <a:cs typeface="B Nazanin" pitchFamily="2" charset="-78"/>
              </a:rPr>
              <a:t>لوازم خانگی و اداری </a:t>
            </a:r>
            <a:r>
              <a:rPr lang="fa-IR" sz="1400" b="1" dirty="0" smtClean="0">
                <a:cs typeface="B Nazanin" pitchFamily="2" charset="-78"/>
              </a:rPr>
              <a:t>”</a:t>
            </a:r>
          </a:p>
          <a:p>
            <a:r>
              <a:rPr lang="fa-IR" sz="1400" b="1" dirty="0" smtClean="0">
                <a:cs typeface="B Nazanin" pitchFamily="2" charset="-78"/>
              </a:rPr>
              <a:t>  </a:t>
            </a:r>
            <a:r>
              <a:rPr lang="fa-IR" sz="1400" b="1" dirty="0" smtClean="0">
                <a:solidFill>
                  <a:srgbClr val="FF0000"/>
                </a:solidFill>
                <a:cs typeface="B Nazanin" pitchFamily="2" charset="-78"/>
              </a:rPr>
              <a:t>بخش 55</a:t>
            </a:r>
            <a:r>
              <a:rPr lang="fa-IR" sz="1400" b="1" dirty="0" smtClean="0">
                <a:cs typeface="B Nazanin" pitchFamily="2" charset="-78"/>
              </a:rPr>
              <a:t> " </a:t>
            </a:r>
            <a:r>
              <a:rPr lang="fa-IR" sz="1400" b="1" dirty="0" smtClean="0">
                <a:solidFill>
                  <a:schemeClr val="tx2"/>
                </a:solidFill>
                <a:cs typeface="B Nazanin" pitchFamily="2" charset="-78"/>
              </a:rPr>
              <a:t>شیمیایی و بهداشی و سلولزی </a:t>
            </a:r>
            <a:r>
              <a:rPr lang="fa-IR" sz="1400" b="1" dirty="0" smtClean="0">
                <a:cs typeface="B Nazanin" pitchFamily="2" charset="-78"/>
              </a:rPr>
              <a:t>”</a:t>
            </a:r>
          </a:p>
          <a:p>
            <a:pPr>
              <a:buFontTx/>
              <a:buChar char="-"/>
            </a:pPr>
            <a:r>
              <a:rPr lang="fa-IR" sz="1400" b="1" dirty="0" smtClean="0">
                <a:cs typeface="B Nazanin" pitchFamily="2" charset="-78"/>
              </a:rPr>
              <a:t>  </a:t>
            </a:r>
            <a:r>
              <a:rPr lang="fa-IR" sz="1400" b="1" dirty="0" smtClean="0">
                <a:solidFill>
                  <a:srgbClr val="FF0000"/>
                </a:solidFill>
                <a:cs typeface="B Nazanin" pitchFamily="2" charset="-78"/>
              </a:rPr>
              <a:t>بخش 56</a:t>
            </a:r>
            <a:r>
              <a:rPr lang="fa-IR" sz="1400" b="1" dirty="0" smtClean="0">
                <a:cs typeface="B Nazanin" pitchFamily="2" charset="-78"/>
              </a:rPr>
              <a:t> " </a:t>
            </a:r>
            <a:r>
              <a:rPr lang="fa-IR" sz="1400" b="1" dirty="0" smtClean="0">
                <a:solidFill>
                  <a:schemeClr val="tx2"/>
                </a:solidFill>
                <a:cs typeface="B Nazanin" pitchFamily="2" charset="-78"/>
              </a:rPr>
              <a:t>نساجی ، پوشاك و كاغذ </a:t>
            </a:r>
            <a:r>
              <a:rPr lang="fa-IR" sz="1400" b="1" dirty="0" smtClean="0">
                <a:cs typeface="B Nazanin" pitchFamily="2" charset="-78"/>
              </a:rPr>
              <a:t>”</a:t>
            </a:r>
          </a:p>
          <a:p>
            <a:r>
              <a:rPr lang="fa-IR" sz="1400" b="1" dirty="0" smtClean="0">
                <a:cs typeface="B Nazanin" pitchFamily="2" charset="-78"/>
              </a:rPr>
              <a:t>  </a:t>
            </a:r>
            <a:r>
              <a:rPr lang="fa-IR" sz="1400" b="1" dirty="0" smtClean="0">
                <a:solidFill>
                  <a:srgbClr val="FF0000"/>
                </a:solidFill>
                <a:cs typeface="B Nazanin" pitchFamily="2" charset="-78"/>
              </a:rPr>
              <a:t>بخش 57 </a:t>
            </a:r>
            <a:r>
              <a:rPr lang="fa-IR" sz="1400" b="1" dirty="0" smtClean="0">
                <a:cs typeface="B Nazanin" pitchFamily="2" charset="-78"/>
              </a:rPr>
              <a:t>" </a:t>
            </a:r>
            <a:r>
              <a:rPr lang="fa-IR" sz="1400" b="1" dirty="0" smtClean="0">
                <a:solidFill>
                  <a:schemeClr val="tx2"/>
                </a:solidFill>
                <a:cs typeface="B Nazanin" pitchFamily="2" charset="-78"/>
              </a:rPr>
              <a:t>سایر صنایع </a:t>
            </a:r>
            <a:r>
              <a:rPr lang="fa-IR" sz="1400" b="1" dirty="0" smtClean="0">
                <a:cs typeface="B Nazanin" pitchFamily="2" charset="-78"/>
              </a:rPr>
              <a:t>"</a:t>
            </a:r>
            <a:endParaRPr lang="fa-IR" sz="1400" dirty="0">
              <a:cs typeface="B Nazanin" pitchFamily="2" charset="-78"/>
            </a:endParaRPr>
          </a:p>
        </p:txBody>
      </p:sp>
      <p:sp>
        <p:nvSpPr>
          <p:cNvPr id="10" name="Rounded Rectangle 9"/>
          <p:cNvSpPr/>
          <p:nvPr/>
        </p:nvSpPr>
        <p:spPr>
          <a:xfrm>
            <a:off x="3643306" y="3071810"/>
            <a:ext cx="5357850" cy="3143272"/>
          </a:xfrm>
          <a:prstGeom prst="roundRect">
            <a:avLst/>
          </a:prstGeom>
          <a:ln>
            <a:noFill/>
          </a:ln>
          <a:effectLst/>
          <a:scene3d>
            <a:camera prst="orthographicFront">
              <a:rot lat="0" lon="0" rev="0"/>
            </a:camera>
            <a:lightRig rig="chilly" dir="t">
              <a:rot lat="0" lon="0" rev="18480000"/>
            </a:lightRig>
          </a:scene3d>
          <a:sp3d prstMaterial="clear">
            <a:bevelT h="63500" prst="slope"/>
          </a:sp3d>
        </p:spPr>
        <p:style>
          <a:lnRef idx="1">
            <a:schemeClr val="accent3"/>
          </a:lnRef>
          <a:fillRef idx="2">
            <a:schemeClr val="accent3"/>
          </a:fillRef>
          <a:effectRef idx="1">
            <a:schemeClr val="accent3"/>
          </a:effectRef>
          <a:fontRef idx="minor">
            <a:schemeClr val="dk1"/>
          </a:fontRef>
        </p:style>
        <p:txBody>
          <a:bodyPr rtlCol="1" anchor="ctr"/>
          <a:lstStyle/>
          <a:p>
            <a:pPr algn="ctr"/>
            <a:endParaRPr lang="fa-IR"/>
          </a:p>
        </p:txBody>
      </p:sp>
      <p:sp>
        <p:nvSpPr>
          <p:cNvPr id="11" name="Rounded Rectangle 10"/>
          <p:cNvSpPr/>
          <p:nvPr/>
        </p:nvSpPr>
        <p:spPr>
          <a:xfrm>
            <a:off x="357158" y="3357562"/>
            <a:ext cx="3071802" cy="2643206"/>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2">
            <a:schemeClr val="accent3"/>
          </a:fillRef>
          <a:effectRef idx="1">
            <a:schemeClr val="accent3"/>
          </a:effectRef>
          <a:fontRef idx="minor">
            <a:schemeClr val="dk1"/>
          </a:fontRef>
        </p:style>
        <p:txBody>
          <a:bodyPr rtlCol="1" anchor="ctr"/>
          <a:lstStyle/>
          <a:p>
            <a:pPr algn="ctr"/>
            <a:r>
              <a:rPr lang="fa-IR" dirty="0" smtClean="0">
                <a:cs typeface="B Nazanin" pitchFamily="2" charset="-78"/>
              </a:rPr>
              <a:t>بانک طبق شرایط وضوابط تعریف شده در طرح مولود مهر، به مشتریانی که متقاضی خرید محصولات یا خدمات شرکای تجاری می باشند، امکان خرید اقساطی را فراهم می سازد و بانک در ازای تسهیل در فروش محصولات یا خدمات شریک تجاری ، مبلغی را به عنوان کارمزد جعاله بازاریابی از شریک تجاری دریافت می نماید </a:t>
            </a:r>
            <a:r>
              <a:rPr lang="fa-IR" dirty="0" smtClean="0"/>
              <a:t>.</a:t>
            </a:r>
            <a:endParaRPr lang="fa-IR" dirty="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360"/>
                                          </p:val>
                                        </p:tav>
                                        <p:tav tm="100000">
                                          <p:val>
                                            <p:fltVal val="0"/>
                                          </p:val>
                                        </p:tav>
                                      </p:tavLst>
                                    </p:anim>
                                    <p:animEffect transition="in" filter="fade">
                                      <p:cBhvr>
                                        <p:cTn id="10" dur="1000"/>
                                        <p:tgtEl>
                                          <p:spTgt spid="6">
                                            <p:txEl>
                                              <p:pRg st="0" end="0"/>
                                            </p:txEl>
                                          </p:spTgt>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360"/>
                                          </p:val>
                                        </p:tav>
                                        <p:tav tm="100000">
                                          <p:val>
                                            <p:fltVal val="0"/>
                                          </p:val>
                                        </p:tav>
                                      </p:tavLst>
                                    </p:anim>
                                    <p:animEffect transition="in" filter="fade">
                                      <p:cBhvr>
                                        <p:cTn id="16" dur="1000"/>
                                        <p:tgtEl>
                                          <p:spTgt spid="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360"/>
                                          </p:val>
                                        </p:tav>
                                        <p:tav tm="100000">
                                          <p:val>
                                            <p:fltVal val="0"/>
                                          </p:val>
                                        </p:tav>
                                      </p:tavLst>
                                    </p:anim>
                                    <p:animEffect transition="in" filter="fade">
                                      <p:cBhvr>
                                        <p:cTn id="22" dur="1000"/>
                                        <p:tgtEl>
                                          <p:spTgt spid="5"/>
                                        </p:tgtEl>
                                      </p:cBhvr>
                                    </p:animEffect>
                                  </p:childTnLst>
                                </p:cTn>
                              </p:par>
                              <p:par>
                                <p:cTn id="23" presetID="2" presetClass="entr" presetSubtype="4" fill="hold" nodeType="with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 calcmode="lin" valueType="num">
                                      <p:cBhvr additive="base">
                                        <p:cTn id="2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hlinkClick r:id="" action="ppaction://noaction"/>
          </p:cNvPr>
          <p:cNvSpPr/>
          <p:nvPr/>
        </p:nvSpPr>
        <p:spPr>
          <a:xfrm>
            <a:off x="7786710" y="6357958"/>
            <a:ext cx="1071570" cy="285752"/>
          </a:xfrm>
          <a:prstGeom prst="roundRect">
            <a:avLst/>
          </a:prstGeom>
          <a:solidFill>
            <a:schemeClr val="accent3">
              <a:lumMod val="75000"/>
            </a:schemeClr>
          </a:solidFill>
          <a:ln>
            <a:solidFill>
              <a:schemeClr val="accent3">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1600" dirty="0" smtClean="0">
                <a:cs typeface="B Nazanin" pitchFamily="2" charset="-78"/>
              </a:rPr>
              <a:t>صفحه اصلی </a:t>
            </a:r>
            <a:endParaRPr lang="fa-IR" sz="1600" dirty="0">
              <a:cs typeface="B Nazanin" pitchFamily="2" charset="-78"/>
            </a:endParaRPr>
          </a:p>
        </p:txBody>
      </p:sp>
      <p:sp>
        <p:nvSpPr>
          <p:cNvPr id="5" name="Rectangle 4"/>
          <p:cNvSpPr/>
          <p:nvPr/>
        </p:nvSpPr>
        <p:spPr>
          <a:xfrm>
            <a:off x="6715140" y="6286520"/>
            <a:ext cx="974947" cy="369332"/>
          </a:xfrm>
          <a:prstGeom prst="rect">
            <a:avLst/>
          </a:prstGeom>
        </p:spPr>
        <p:txBody>
          <a:bodyPr wrap="none">
            <a:spAutoFit/>
          </a:bodyPr>
          <a:lstStyle/>
          <a:p>
            <a:pPr algn="ctr" defTabSz="815975" eaLnBrk="0" hangingPunct="0">
              <a:lnSpc>
                <a:spcPct val="100000"/>
              </a:lnSpc>
              <a:defRPr/>
            </a:pPr>
            <a:r>
              <a:rPr lang="fa-IR" i="1" dirty="0" smtClean="0">
                <a:solidFill>
                  <a:schemeClr val="accent3">
                    <a:lumMod val="50000"/>
                  </a:schemeClr>
                </a:solidFill>
                <a:effectLst>
                  <a:outerShdw blurRad="38100" dist="38100" dir="2700000" algn="tl">
                    <a:srgbClr val="000000">
                      <a:alpha val="43137"/>
                    </a:srgbClr>
                  </a:outerShdw>
                </a:effectLst>
                <a:cs typeface="B Zar" pitchFamily="2" charset="-78"/>
              </a:rPr>
              <a:t>صفحه2 از2</a:t>
            </a:r>
            <a:endParaRPr lang="en-US" i="1" dirty="0">
              <a:solidFill>
                <a:schemeClr val="accent3">
                  <a:lumMod val="50000"/>
                </a:schemeClr>
              </a:solidFill>
              <a:effectLst>
                <a:outerShdw blurRad="38100" dist="38100" dir="2700000" algn="tl">
                  <a:srgbClr val="000000">
                    <a:alpha val="43137"/>
                  </a:srgbClr>
                </a:outerShdw>
              </a:effectLst>
              <a:cs typeface="B Zar" pitchFamily="2" charset="-78"/>
            </a:endParaRPr>
          </a:p>
        </p:txBody>
      </p:sp>
      <p:sp>
        <p:nvSpPr>
          <p:cNvPr id="6" name="Rectangle 5"/>
          <p:cNvSpPr/>
          <p:nvPr/>
        </p:nvSpPr>
        <p:spPr>
          <a:xfrm>
            <a:off x="6888062" y="428604"/>
            <a:ext cx="1899879" cy="461665"/>
          </a:xfrm>
          <a:prstGeom prst="rect">
            <a:avLst/>
          </a:prstGeom>
        </p:spPr>
        <p:txBody>
          <a:bodyPr wrap="none">
            <a:spAutoFit/>
          </a:bodyPr>
          <a:lstStyle/>
          <a:p>
            <a:r>
              <a:rPr lang="fa-IR" sz="2400" dirty="0" smtClean="0">
                <a:solidFill>
                  <a:srgbClr val="FF0000"/>
                </a:solidFill>
                <a:effectLst>
                  <a:outerShdw blurRad="38100" dist="38100" dir="2700000" algn="tl">
                    <a:srgbClr val="000000">
                      <a:alpha val="43137"/>
                    </a:srgbClr>
                  </a:outerShdw>
                </a:effectLst>
                <a:latin typeface="B Titr "/>
                <a:cs typeface="B Titr" pitchFamily="2" charset="-78"/>
              </a:rPr>
              <a:t>طرح مولود مهر </a:t>
            </a:r>
            <a:endParaRPr lang="fa-IR" sz="2400" dirty="0"/>
          </a:p>
        </p:txBody>
      </p:sp>
      <p:sp>
        <p:nvSpPr>
          <p:cNvPr id="9" name="Rectangle 8"/>
          <p:cNvSpPr/>
          <p:nvPr/>
        </p:nvSpPr>
        <p:spPr>
          <a:xfrm>
            <a:off x="1643042" y="2285992"/>
            <a:ext cx="7215238" cy="410882"/>
          </a:xfrm>
          <a:prstGeom prst="rect">
            <a:avLst/>
          </a:prstGeom>
        </p:spPr>
        <p:txBody>
          <a:bodyPr wrap="square">
            <a:spAutoFit/>
          </a:bodyPr>
          <a:lstStyle/>
          <a:p>
            <a:pPr algn="just">
              <a:lnSpc>
                <a:spcPct val="115000"/>
              </a:lnSpc>
            </a:pPr>
            <a:r>
              <a:rPr lang="fa-IR" b="1" dirty="0" smtClean="0">
                <a:latin typeface="Tahoma"/>
                <a:ea typeface="Times New Roman"/>
                <a:cs typeface="B Nazanin"/>
              </a:rPr>
              <a:t>			</a:t>
            </a:r>
            <a:endParaRPr lang="en-US" dirty="0">
              <a:latin typeface="Times New Roman"/>
              <a:ea typeface="Times New Roman"/>
            </a:endParaRPr>
          </a:p>
        </p:txBody>
      </p:sp>
      <p:graphicFrame>
        <p:nvGraphicFramePr>
          <p:cNvPr id="7" name="Table 6"/>
          <p:cNvGraphicFramePr>
            <a:graphicFrameLocks noGrp="1"/>
          </p:cNvGraphicFramePr>
          <p:nvPr/>
        </p:nvGraphicFramePr>
        <p:xfrm>
          <a:off x="4786314" y="1000109"/>
          <a:ext cx="4071966" cy="5330897"/>
        </p:xfrm>
        <a:graphic>
          <a:graphicData uri="http://schemas.openxmlformats.org/drawingml/2006/table">
            <a:tbl>
              <a:tblPr rtl="1" firstRow="1" bandRow="1">
                <a:effectLst>
                  <a:innerShdw blurRad="63500" dist="50800" dir="13500000">
                    <a:prstClr val="black">
                      <a:alpha val="50000"/>
                    </a:prstClr>
                  </a:innerShdw>
                </a:effectLst>
                <a:tableStyleId>{1E171933-4619-4E11-9A3F-F7608DF75F80}</a:tableStyleId>
              </a:tblPr>
              <a:tblGrid>
                <a:gridCol w="2072592"/>
                <a:gridCol w="1999374"/>
              </a:tblGrid>
              <a:tr h="623519">
                <a:tc gridSpan="2">
                  <a:txBody>
                    <a:bodyPr/>
                    <a:lstStyle/>
                    <a:p>
                      <a:pPr rtl="1"/>
                      <a:endParaRPr lang="fa-IR" sz="1800" dirty="0" smtClean="0">
                        <a:solidFill>
                          <a:srgbClr val="FF0000"/>
                        </a:solidFill>
                        <a:effectLst>
                          <a:outerShdw blurRad="38100" dist="38100" dir="2700000" algn="tl">
                            <a:srgbClr val="000000">
                              <a:alpha val="43137"/>
                            </a:srgbClr>
                          </a:outerShdw>
                        </a:effectLst>
                        <a:cs typeface="B Titr" pitchFamily="2" charset="-78"/>
                      </a:endParaRPr>
                    </a:p>
                    <a:p>
                      <a:pPr rtl="1"/>
                      <a:r>
                        <a:rPr lang="fa-IR" sz="1800" dirty="0" smtClean="0">
                          <a:solidFill>
                            <a:srgbClr val="FF0000"/>
                          </a:solidFill>
                          <a:effectLst>
                            <a:outerShdw blurRad="38100" dist="38100" dir="2700000" algn="tl">
                              <a:srgbClr val="000000">
                                <a:alpha val="43137"/>
                              </a:srgbClr>
                            </a:outerShdw>
                          </a:effectLst>
                          <a:cs typeface="B Titr" pitchFamily="2" charset="-78"/>
                        </a:rPr>
                        <a:t>                مولود مهر(ویژه مشتریان )</a:t>
                      </a:r>
                    </a:p>
                  </a:txBody>
                  <a:tcPr>
                    <a:lnB w="12700" cap="flat" cmpd="sng" algn="ctr">
                      <a:solidFill>
                        <a:schemeClr val="tx1"/>
                      </a:solidFill>
                      <a:prstDash val="solid"/>
                      <a:round/>
                      <a:headEnd type="none" w="med" len="med"/>
                      <a:tailEnd type="none" w="med" len="med"/>
                    </a:lnB>
                  </a:tcPr>
                </a:tc>
                <a:tc hMerge="1">
                  <a:txBody>
                    <a:bodyPr/>
                    <a:lstStyle/>
                    <a:p>
                      <a:pPr rtl="1"/>
                      <a:endParaRPr lang="fa-IR"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45371">
                <a:tc>
                  <a:txBody>
                    <a:bodyPr/>
                    <a:lstStyle/>
                    <a:p>
                      <a:pPr rtl="1"/>
                      <a:r>
                        <a:rPr lang="fa-IR" sz="1200" b="1" dirty="0" smtClean="0">
                          <a:solidFill>
                            <a:schemeClr val="tx1"/>
                          </a:solidFill>
                        </a:rPr>
                        <a:t> </a:t>
                      </a:r>
                      <a:r>
                        <a:rPr lang="fa-IR" sz="1200" b="1" dirty="0" smtClean="0">
                          <a:solidFill>
                            <a:schemeClr val="tx1"/>
                          </a:solidFill>
                          <a:cs typeface="B Nazanin" pitchFamily="2" charset="-78"/>
                        </a:rPr>
                        <a:t>كد سپرده برای افتتاح حساب </a:t>
                      </a:r>
                      <a:endParaRPr lang="fa-IR" sz="1200"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اشخاص حقیقی 252  اشخاص حقوقی 253</a:t>
                      </a:r>
                      <a:endParaRPr lang="fa-IR" sz="1200" dirty="0">
                        <a:solidFill>
                          <a:schemeClr val="tx1"/>
                        </a:solidFill>
                        <a:cs typeface="B Nazanin"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445">
                <a:tc>
                  <a:txBody>
                    <a:bodyPr/>
                    <a:lstStyle/>
                    <a:p>
                      <a:pPr rtl="1"/>
                      <a:r>
                        <a:rPr lang="fa-IR" sz="1200" b="1" dirty="0" smtClean="0">
                          <a:solidFill>
                            <a:schemeClr val="tx1"/>
                          </a:solidFill>
                          <a:cs typeface="B Nazanin" pitchFamily="2" charset="-78"/>
                        </a:rPr>
                        <a:t>عنوان سپرده در نرم افزار نگین </a:t>
                      </a:r>
                      <a:endParaRPr lang="fa-IR" sz="1200" b="1"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200" b="1" dirty="0" smtClean="0">
                          <a:solidFill>
                            <a:schemeClr val="tx1"/>
                          </a:solidFill>
                          <a:cs typeface="B Nazanin" pitchFamily="2" charset="-78"/>
                        </a:rPr>
                        <a:t>وثیقه نقدی طرح حامی و مولود مهر</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5371">
                <a:tc>
                  <a:txBody>
                    <a:bodyPr/>
                    <a:lstStyle/>
                    <a:p>
                      <a:pPr rtl="1"/>
                      <a:r>
                        <a:rPr lang="fa-IR" sz="1200" b="1" dirty="0" smtClean="0">
                          <a:solidFill>
                            <a:schemeClr val="tx1"/>
                          </a:solidFill>
                          <a:cs typeface="B Nazanin" pitchFamily="2" charset="-78"/>
                        </a:rPr>
                        <a:t>حداقل مبلغ</a:t>
                      </a:r>
                      <a:r>
                        <a:rPr lang="fa-IR" sz="1200" b="1" baseline="0" dirty="0" smtClean="0">
                          <a:solidFill>
                            <a:schemeClr val="tx1"/>
                          </a:solidFill>
                          <a:cs typeface="B Nazanin" pitchFamily="2" charset="-78"/>
                        </a:rPr>
                        <a:t> برای افتتاح حساب و سود علی الحساب سپرده </a:t>
                      </a:r>
                      <a:endParaRPr lang="fa-IR" sz="1200" b="1"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15,000,000ریال </a:t>
                      </a:r>
                      <a:endParaRPr lang="fa-IR" sz="1200" b="1" dirty="0">
                        <a:solidFill>
                          <a:schemeClr val="tx1"/>
                        </a:solidFill>
                        <a:cs typeface="B Nazanin"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5371">
                <a:tc>
                  <a:txBody>
                    <a:bodyPr/>
                    <a:lstStyle/>
                    <a:p>
                      <a:pPr rtl="1"/>
                      <a:r>
                        <a:rPr lang="fa-IR" sz="1200" b="1" dirty="0" smtClean="0">
                          <a:solidFill>
                            <a:schemeClr val="tx1"/>
                          </a:solidFill>
                          <a:cs typeface="B Nazanin" pitchFamily="2" charset="-78"/>
                        </a:rPr>
                        <a:t>حداقل مبلغ مسدودی</a:t>
                      </a:r>
                      <a:r>
                        <a:rPr lang="fa-IR" sz="1200" b="1" baseline="0" dirty="0" smtClean="0">
                          <a:solidFill>
                            <a:schemeClr val="tx1"/>
                          </a:solidFill>
                          <a:cs typeface="B Nazanin" pitchFamily="2" charset="-78"/>
                        </a:rPr>
                        <a:t> تحت عنوان وثیقه نقدی </a:t>
                      </a:r>
                      <a:endParaRPr lang="fa-IR" sz="1200" b="1"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15</a:t>
                      </a:r>
                      <a:r>
                        <a:rPr lang="fa-IR" sz="1200" b="1" baseline="0" dirty="0" smtClean="0">
                          <a:solidFill>
                            <a:schemeClr val="tx1"/>
                          </a:solidFill>
                          <a:cs typeface="B Nazanin" pitchFamily="2" charset="-78"/>
                        </a:rPr>
                        <a:t> درصد اصل مبلغ تسهیلات </a:t>
                      </a:r>
                      <a:endParaRPr lang="fa-IR" sz="1200" b="1" dirty="0">
                        <a:solidFill>
                          <a:schemeClr val="tx1"/>
                        </a:solidFill>
                        <a:cs typeface="B Nazanin"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7223">
                <a:tc>
                  <a:txBody>
                    <a:bodyPr/>
                    <a:lstStyle/>
                    <a:p>
                      <a:pPr rtl="1"/>
                      <a:r>
                        <a:rPr lang="fa-IR" sz="1200" b="1" dirty="0" smtClean="0">
                          <a:solidFill>
                            <a:schemeClr val="tx1"/>
                          </a:solidFill>
                          <a:cs typeface="B Nazanin" pitchFamily="2" charset="-78"/>
                        </a:rPr>
                        <a:t> نرخ سود علی الحساب سالانه </a:t>
                      </a:r>
                      <a:endParaRPr lang="fa-IR" sz="1200" b="1"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200" b="1" dirty="0" smtClean="0">
                          <a:solidFill>
                            <a:schemeClr val="tx1"/>
                          </a:solidFill>
                          <a:cs typeface="B Nazanin" pitchFamily="2" charset="-78"/>
                        </a:rPr>
                        <a:t>5%</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5371">
                <a:tc>
                  <a:txBody>
                    <a:bodyPr/>
                    <a:lstStyle/>
                    <a:p>
                      <a:pPr rtl="1"/>
                      <a:r>
                        <a:rPr lang="fa-IR" sz="1200" b="1" dirty="0" smtClean="0">
                          <a:solidFill>
                            <a:schemeClr val="tx1"/>
                          </a:solidFill>
                          <a:cs typeface="B Nazanin" pitchFamily="2" charset="-78"/>
                        </a:rPr>
                        <a:t> کد سپرده برای واریز سود علی الحساب </a:t>
                      </a:r>
                      <a:endParaRPr lang="fa-IR" sz="1200" b="1"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710و</a:t>
                      </a:r>
                      <a:r>
                        <a:rPr lang="fa-IR" sz="1200" b="1" baseline="0" dirty="0" smtClean="0">
                          <a:solidFill>
                            <a:schemeClr val="tx1"/>
                          </a:solidFill>
                          <a:cs typeface="B Nazanin" pitchFamily="2" charset="-78"/>
                        </a:rPr>
                        <a:t> 730</a:t>
                      </a:r>
                      <a:endParaRPr lang="fa-IR" sz="1200" b="1" dirty="0">
                        <a:solidFill>
                          <a:schemeClr val="tx1"/>
                        </a:solidFill>
                        <a:cs typeface="B Nazanin"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5371">
                <a:tc>
                  <a:txBody>
                    <a:bodyPr/>
                    <a:lstStyle/>
                    <a:p>
                      <a:pPr rtl="1"/>
                      <a:r>
                        <a:rPr lang="fa-IR" sz="1200" b="1" dirty="0" smtClean="0">
                          <a:solidFill>
                            <a:schemeClr val="tx1"/>
                          </a:solidFill>
                          <a:cs typeface="B Nazanin" pitchFamily="2" charset="-78"/>
                        </a:rPr>
                        <a:t>مدت ماندگاری سپرده (به عنوان وثیقه نقدی ) </a:t>
                      </a:r>
                      <a:endParaRPr lang="fa-IR" sz="1200"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rPr>
                        <a:t>تا پایان اقساط تسهیلات</a:t>
                      </a:r>
                      <a:endParaRPr lang="fa-IR" sz="1200" dirty="0">
                        <a:solidFill>
                          <a:schemeClr val="tx1"/>
                        </a:solidFill>
                        <a:cs typeface="B Nazanin"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5371">
                <a:tc>
                  <a:txBody>
                    <a:bodyPr/>
                    <a:lstStyle/>
                    <a:p>
                      <a:pPr rtl="1"/>
                      <a:r>
                        <a:rPr lang="fa-IR" sz="1200" b="1" dirty="0" smtClean="0">
                          <a:solidFill>
                            <a:schemeClr val="tx1"/>
                          </a:solidFill>
                          <a:cs typeface="B Nazanin" pitchFamily="2" charset="-78"/>
                        </a:rPr>
                        <a:t>حداقل / حداكثر مبلغ هر فقره تسهیلات </a:t>
                      </a:r>
                      <a:endParaRPr lang="fa-IR" sz="1200"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200" b="1" dirty="0" smtClean="0">
                          <a:solidFill>
                            <a:schemeClr val="tx1"/>
                          </a:solidFill>
                          <a:cs typeface="B Nazanin" pitchFamily="2" charset="-78"/>
                        </a:rPr>
                        <a:t>100.000.000 ریال -150.000.000.000 ریال </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7223">
                <a:tc>
                  <a:txBody>
                    <a:bodyPr/>
                    <a:lstStyle/>
                    <a:p>
                      <a:pPr rtl="1"/>
                      <a:r>
                        <a:rPr lang="fa-IR" sz="1200" b="1" dirty="0" smtClean="0">
                          <a:solidFill>
                            <a:schemeClr val="tx1"/>
                          </a:solidFill>
                          <a:cs typeface="B Nazanin" pitchFamily="2" charset="-78"/>
                        </a:rPr>
                        <a:t> نرخ تسهیلات </a:t>
                      </a:r>
                      <a:endParaRPr lang="fa-IR" sz="1200"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18%</a:t>
                      </a:r>
                      <a:endParaRPr lang="fa-IR" sz="1200" dirty="0">
                        <a:solidFill>
                          <a:schemeClr val="tx1"/>
                        </a:solidFill>
                        <a:cs typeface="B Nazanin"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7223">
                <a:tc>
                  <a:txBody>
                    <a:bodyPr/>
                    <a:lstStyle/>
                    <a:p>
                      <a:pPr rtl="1"/>
                      <a:r>
                        <a:rPr lang="fa-IR" sz="1200" b="1" dirty="0" smtClean="0">
                          <a:solidFill>
                            <a:schemeClr val="tx1"/>
                          </a:solidFill>
                          <a:cs typeface="B Nazanin" pitchFamily="2" charset="-78"/>
                        </a:rPr>
                        <a:t>تعداد اقساط تسهیلات </a:t>
                      </a:r>
                      <a:endParaRPr lang="fa-IR" sz="1200" b="1"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60 ماه </a:t>
                      </a:r>
                      <a:endParaRPr lang="fa-IR" sz="1200" b="1" dirty="0">
                        <a:solidFill>
                          <a:schemeClr val="tx1"/>
                        </a:solidFill>
                        <a:cs typeface="B Nazanin"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7223">
                <a:tc>
                  <a:txBody>
                    <a:bodyPr/>
                    <a:lstStyle/>
                    <a:p>
                      <a:pPr rtl="1"/>
                      <a:r>
                        <a:rPr lang="fa-IR" sz="1200" b="1" dirty="0" smtClean="0">
                          <a:solidFill>
                            <a:schemeClr val="tx1"/>
                          </a:solidFill>
                          <a:cs typeface="B Nazanin" pitchFamily="2" charset="-78"/>
                        </a:rPr>
                        <a:t> وجه التزام</a:t>
                      </a:r>
                      <a:endParaRPr lang="fa-IR" sz="1200" b="1"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 6% </a:t>
                      </a:r>
                      <a:endParaRPr lang="fa-IR" sz="1200" b="1" dirty="0">
                        <a:solidFill>
                          <a:schemeClr val="tx1"/>
                        </a:solidFill>
                        <a:cs typeface="B Nazanin"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4892">
                <a:tc>
                  <a:txBody>
                    <a:bodyPr/>
                    <a:lstStyle/>
                    <a:p>
                      <a:pPr rtl="1"/>
                      <a:r>
                        <a:rPr lang="fa-IR" sz="1200" b="1" dirty="0" smtClean="0">
                          <a:solidFill>
                            <a:schemeClr val="tx1"/>
                          </a:solidFill>
                          <a:cs typeface="B Nazanin" pitchFamily="2" charset="-78"/>
                        </a:rPr>
                        <a:t> شرایط استفاده از تسهیلات </a:t>
                      </a:r>
                      <a:endParaRPr lang="fa-IR" sz="1200" b="1" dirty="0">
                        <a:solidFill>
                          <a:schemeClr val="tx1"/>
                        </a:solidFill>
                        <a:cs typeface="B Nazanin"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rtl="1"/>
                      <a:r>
                        <a:rPr lang="fa-IR" sz="1200" b="1" dirty="0" smtClean="0">
                          <a:solidFill>
                            <a:schemeClr val="tx1"/>
                          </a:solidFill>
                          <a:cs typeface="B Nazanin" pitchFamily="2" charset="-78"/>
                        </a:rPr>
                        <a:t>صرفاً خرید محصولات و خدمات شركای تجاری طرف قرارداد</a:t>
                      </a:r>
                      <a:endParaRPr lang="fa-IR" sz="1200" b="1" dirty="0">
                        <a:solidFill>
                          <a:schemeClr val="tx1"/>
                        </a:solidFill>
                        <a:cs typeface="B Nazanin"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graphicFrame>
        <p:nvGraphicFramePr>
          <p:cNvPr id="8" name="Table 7"/>
          <p:cNvGraphicFramePr>
            <a:graphicFrameLocks noGrp="1"/>
          </p:cNvGraphicFramePr>
          <p:nvPr/>
        </p:nvGraphicFramePr>
        <p:xfrm>
          <a:off x="571472" y="1000108"/>
          <a:ext cx="3762380" cy="4079166"/>
        </p:xfrm>
        <a:graphic>
          <a:graphicData uri="http://schemas.openxmlformats.org/drawingml/2006/table">
            <a:tbl>
              <a:tblPr rtl="1" firstRow="1" bandRow="1">
                <a:effectLst>
                  <a:innerShdw blurRad="63500" dist="50800" dir="13500000">
                    <a:prstClr val="black">
                      <a:alpha val="50000"/>
                    </a:prstClr>
                  </a:innerShdw>
                </a:effectLst>
                <a:tableStyleId>{10A1B5D5-9B99-4C35-A422-299274C87663}</a:tableStyleId>
              </a:tblPr>
              <a:tblGrid>
                <a:gridCol w="1881190"/>
                <a:gridCol w="1881190"/>
              </a:tblGrid>
              <a:tr h="393663">
                <a:tc gridSpan="2">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800" dirty="0" smtClean="0">
                          <a:solidFill>
                            <a:srgbClr val="FF0000"/>
                          </a:solidFill>
                          <a:effectLst>
                            <a:outerShdw blurRad="38100" dist="38100" dir="2700000" algn="tl">
                              <a:srgbClr val="000000">
                                <a:alpha val="43137"/>
                              </a:srgbClr>
                            </a:outerShdw>
                          </a:effectLst>
                          <a:cs typeface="B Titr" pitchFamily="2" charset="-78"/>
                        </a:rPr>
                        <a:t> </a:t>
                      </a:r>
                    </a:p>
                    <a:p>
                      <a:pPr marL="0" marR="0" indent="0" algn="r" defTabSz="914400" rtl="1" eaLnBrk="1" fontAlgn="auto" latinLnBrk="0" hangingPunct="1">
                        <a:lnSpc>
                          <a:spcPct val="100000"/>
                        </a:lnSpc>
                        <a:spcBef>
                          <a:spcPts val="0"/>
                        </a:spcBef>
                        <a:spcAft>
                          <a:spcPts val="0"/>
                        </a:spcAft>
                        <a:buClrTx/>
                        <a:buSzTx/>
                        <a:buFontTx/>
                        <a:buNone/>
                        <a:tabLst/>
                        <a:defRPr/>
                      </a:pPr>
                      <a:r>
                        <a:rPr lang="fa-IR" sz="1800" dirty="0" smtClean="0">
                          <a:solidFill>
                            <a:srgbClr val="FF0000"/>
                          </a:solidFill>
                          <a:effectLst>
                            <a:outerShdw blurRad="38100" dist="38100" dir="2700000" algn="tl">
                              <a:srgbClr val="000000">
                                <a:alpha val="43137"/>
                              </a:srgbClr>
                            </a:outerShdw>
                          </a:effectLst>
                          <a:cs typeface="B Titr" pitchFamily="2" charset="-78"/>
                        </a:rPr>
                        <a:t>           مولود مهر(ویژه شرکای تجاری ) </a:t>
                      </a:r>
                    </a:p>
                  </a:txBody>
                  <a:tcPr anchor="ctr">
                    <a:lnB w="12700" cap="flat" cmpd="sng" algn="ctr">
                      <a:solidFill>
                        <a:schemeClr val="tx1"/>
                      </a:solidFill>
                      <a:prstDash val="solid"/>
                      <a:round/>
                      <a:headEnd type="none" w="med" len="med"/>
                      <a:tailEnd type="none" w="med" len="med"/>
                    </a:lnB>
                  </a:tcPr>
                </a:tc>
                <a:tc hMerge="1">
                  <a:txBody>
                    <a:bodyPr/>
                    <a:lstStyle/>
                    <a:p>
                      <a:pPr rtl="1"/>
                      <a:endParaRPr lang="fa-IR"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93663">
                <a:tc>
                  <a:txBody>
                    <a:bodyPr/>
                    <a:lstStyle/>
                    <a:p>
                      <a:pPr rtl="1"/>
                      <a:r>
                        <a:rPr lang="fa-IR" sz="1200" b="1" dirty="0" smtClean="0">
                          <a:solidFill>
                            <a:schemeClr val="tx1"/>
                          </a:solidFill>
                          <a:cs typeface="B Nazanin" pitchFamily="2" charset="-78"/>
                        </a:rPr>
                        <a:t>كد سپرده سرمایه گذاری برای افتتاح حساب ( جهت واریز نقدی تسهیلات ) </a:t>
                      </a:r>
                      <a:endParaRPr lang="fa-IR" sz="1200" b="1" dirty="0">
                        <a:solidFill>
                          <a:schemeClr val="tx1"/>
                        </a:solidFill>
                        <a:cs typeface="B Nazanin"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برای اشخاص حقیقی 814 و حقوقی 834</a:t>
                      </a:r>
                      <a:endParaRPr lang="fa-IR" sz="1200" b="1" dirty="0">
                        <a:solidFill>
                          <a:schemeClr val="tx1"/>
                        </a:solidFill>
                        <a:cs typeface="B Nazanin"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3663">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200" b="1" dirty="0" smtClean="0">
                          <a:solidFill>
                            <a:schemeClr val="tx1"/>
                          </a:solidFill>
                          <a:cs typeface="B Nazanin" pitchFamily="2" charset="-78"/>
                        </a:rPr>
                        <a:t>كد سپرده سرمایه گذاری برای افتتاح حساب ( جهت عملیات</a:t>
                      </a:r>
                      <a:r>
                        <a:rPr lang="fa-IR" sz="1200" b="1" baseline="0" dirty="0" smtClean="0">
                          <a:solidFill>
                            <a:schemeClr val="tx1"/>
                          </a:solidFill>
                          <a:cs typeface="B Nazanin" pitchFamily="2" charset="-78"/>
                        </a:rPr>
                        <a:t> واریز و برداشت </a:t>
                      </a:r>
                      <a:r>
                        <a:rPr lang="fa-IR" sz="1200" b="1" dirty="0" smtClean="0">
                          <a:solidFill>
                            <a:schemeClr val="tx1"/>
                          </a:solidFill>
                          <a:cs typeface="B Nazanin" pitchFamily="2" charset="-78"/>
                        </a:rPr>
                        <a:t> )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سپرده قرض الحسنه پس</a:t>
                      </a:r>
                      <a:r>
                        <a:rPr lang="fa-IR" sz="1200" b="1" baseline="0" dirty="0" smtClean="0">
                          <a:solidFill>
                            <a:schemeClr val="tx1"/>
                          </a:solidFill>
                          <a:cs typeface="B Nazanin" pitchFamily="2" charset="-78"/>
                        </a:rPr>
                        <a:t> انداز / جاری یا سرمایه گذاری روزشمار عادی به غیر از 814و 834</a:t>
                      </a:r>
                      <a:endParaRPr lang="fa-IR" sz="1200" b="1" dirty="0">
                        <a:solidFill>
                          <a:schemeClr val="tx1"/>
                        </a:solidFill>
                        <a:cs typeface="B Nazanin"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3663">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200" b="1" dirty="0" smtClean="0">
                          <a:solidFill>
                            <a:schemeClr val="tx1"/>
                          </a:solidFill>
                          <a:cs typeface="B Nazanin" pitchFamily="2" charset="-78"/>
                        </a:rPr>
                        <a:t>حداقل مبلغ افتتاح حساب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200" b="1" dirty="0" smtClean="0">
                          <a:solidFill>
                            <a:schemeClr val="tx1"/>
                          </a:solidFill>
                          <a:cs typeface="B Nazanin" pitchFamily="2" charset="-78"/>
                        </a:rPr>
                        <a:t>1.000.000 ریال</a:t>
                      </a:r>
                    </a:p>
                    <a:p>
                      <a:pPr rtl="1"/>
                      <a:endParaRPr lang="fa-IR" sz="1200" b="1" dirty="0">
                        <a:solidFill>
                          <a:schemeClr val="tx1"/>
                        </a:solidFill>
                        <a:cs typeface="B Nazanin"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3663">
                <a:tc>
                  <a:txBody>
                    <a:bodyPr/>
                    <a:lstStyle/>
                    <a:p>
                      <a:pPr rtl="1"/>
                      <a:r>
                        <a:rPr lang="fa-IR" sz="1200" b="1" dirty="0" smtClean="0">
                          <a:solidFill>
                            <a:schemeClr val="tx1"/>
                          </a:solidFill>
                          <a:cs typeface="B Nazanin" pitchFamily="2" charset="-78"/>
                        </a:rPr>
                        <a:t>میزان كارمزد جعاله بازاریابی</a:t>
                      </a:r>
                      <a:endParaRPr lang="fa-IR" sz="1200" b="1" dirty="0">
                        <a:solidFill>
                          <a:schemeClr val="tx1"/>
                        </a:solidFill>
                        <a:cs typeface="B Nazanin"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7%</a:t>
                      </a:r>
                      <a:endParaRPr lang="fa-IR" sz="1200" b="1" dirty="0">
                        <a:solidFill>
                          <a:schemeClr val="tx1"/>
                        </a:solidFill>
                        <a:cs typeface="B Nazanin"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3663">
                <a:tc>
                  <a:txBody>
                    <a:bodyPr/>
                    <a:lstStyle/>
                    <a:p>
                      <a:pPr rtl="1"/>
                      <a:r>
                        <a:rPr lang="fa-IR" sz="1200" b="1" dirty="0" smtClean="0">
                          <a:solidFill>
                            <a:schemeClr val="tx1"/>
                          </a:solidFill>
                          <a:cs typeface="B Nazanin" pitchFamily="2" charset="-78"/>
                        </a:rPr>
                        <a:t>حداقل اعتبار قابل تخصیص </a:t>
                      </a:r>
                      <a:endParaRPr lang="fa-IR" sz="1200" b="1" dirty="0">
                        <a:solidFill>
                          <a:schemeClr val="tx1"/>
                        </a:solidFill>
                        <a:cs typeface="B Nazanin"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5.000.000.000  ریال</a:t>
                      </a:r>
                      <a:endParaRPr lang="fa-IR" sz="1200" b="1" dirty="0">
                        <a:solidFill>
                          <a:schemeClr val="tx1"/>
                        </a:solidFill>
                        <a:cs typeface="B Nazanin"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3663">
                <a:tc>
                  <a:txBody>
                    <a:bodyPr/>
                    <a:lstStyle/>
                    <a:p>
                      <a:pPr rtl="1"/>
                      <a:r>
                        <a:rPr lang="fa-IR" sz="1200" b="1" dirty="0" smtClean="0">
                          <a:solidFill>
                            <a:schemeClr val="tx1"/>
                          </a:solidFill>
                          <a:cs typeface="B Nazanin" pitchFamily="2" charset="-78"/>
                        </a:rPr>
                        <a:t>سرفصل واریز كارمزد جعاله بازاریابی</a:t>
                      </a:r>
                      <a:endParaRPr lang="fa-IR" sz="1200" b="1" dirty="0">
                        <a:solidFill>
                          <a:schemeClr val="tx1"/>
                        </a:solidFill>
                        <a:cs typeface="B Nazanin"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200" b="1" dirty="0" smtClean="0">
                          <a:solidFill>
                            <a:schemeClr val="tx1"/>
                          </a:solidFill>
                          <a:cs typeface="B Nazanin" pitchFamily="2" charset="-78"/>
                        </a:rPr>
                        <a:t>كد 1919</a:t>
                      </a:r>
                      <a:endParaRPr lang="fa-IR" sz="1200" b="1" dirty="0">
                        <a:solidFill>
                          <a:schemeClr val="tx1"/>
                        </a:solidFill>
                        <a:cs typeface="B Nazanin"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3663">
                <a:tc>
                  <a:txBody>
                    <a:bodyPr/>
                    <a:lstStyle/>
                    <a:p>
                      <a:pPr rtl="1"/>
                      <a:r>
                        <a:rPr lang="fa-IR" sz="1200" b="1" dirty="0" smtClean="0">
                          <a:solidFill>
                            <a:schemeClr val="tx1"/>
                          </a:solidFill>
                          <a:cs typeface="B Nazanin" pitchFamily="2" charset="-78"/>
                        </a:rPr>
                        <a:t>روش محاسبه كارمزد و زمان دریافت آن از شریک تجاری </a:t>
                      </a:r>
                      <a:endParaRPr lang="fa-IR" sz="1200" b="1" dirty="0">
                        <a:solidFill>
                          <a:schemeClr val="tx1"/>
                        </a:solidFill>
                        <a:cs typeface="B Nazanin"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rtl="1"/>
                      <a:r>
                        <a:rPr lang="fa-IR" sz="1200" b="1" dirty="0" smtClean="0">
                          <a:solidFill>
                            <a:schemeClr val="tx1"/>
                          </a:solidFill>
                          <a:cs typeface="B Nazanin" pitchFamily="2" charset="-78"/>
                        </a:rPr>
                        <a:t>به صورت مستقیم در زمان ثبت تسهیلات</a:t>
                      </a:r>
                      <a:endParaRPr lang="fa-IR" sz="1200" b="1" dirty="0">
                        <a:solidFill>
                          <a:schemeClr val="tx1"/>
                        </a:solidFill>
                        <a:cs typeface="B Nazanin"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cxnSp>
        <p:nvCxnSpPr>
          <p:cNvPr id="11" name="Straight Connector 10"/>
          <p:cNvCxnSpPr/>
          <p:nvPr/>
        </p:nvCxnSpPr>
        <p:spPr>
          <a:xfrm rot="5400000">
            <a:off x="1714480" y="3786190"/>
            <a:ext cx="5715834" cy="794"/>
          </a:xfrm>
          <a:prstGeom prst="line">
            <a:avLst/>
          </a:prstGeom>
          <a:ln w="28575"/>
          <a:effectLst>
            <a:glow rad="1397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357158" y="5214950"/>
            <a:ext cx="4143404" cy="1428760"/>
          </a:xfrm>
          <a:prstGeom prst="roundRect">
            <a:avLst/>
          </a:prstGeom>
          <a:ln>
            <a:noFill/>
          </a:ln>
          <a:effectLst/>
          <a:scene3d>
            <a:camera prst="orthographicFront">
              <a:rot lat="0" lon="0" rev="0"/>
            </a:camera>
            <a:lightRig rig="chilly" dir="t">
              <a:rot lat="0" lon="0" rev="18480000"/>
            </a:lightRig>
          </a:scene3d>
          <a:sp3d prstMaterial="clear">
            <a:bevelT h="63500" prst="slope"/>
          </a:sp3d>
        </p:spPr>
        <p:style>
          <a:lnRef idx="1">
            <a:schemeClr val="accent3"/>
          </a:lnRef>
          <a:fillRef idx="2">
            <a:schemeClr val="accent3"/>
          </a:fillRef>
          <a:effectRef idx="1">
            <a:schemeClr val="accent3"/>
          </a:effectRef>
          <a:fontRef idx="minor">
            <a:schemeClr val="dk1"/>
          </a:fontRef>
        </p:style>
        <p:txBody>
          <a:bodyPr rtlCol="1" anchor="ctr"/>
          <a:lstStyle/>
          <a:p>
            <a:pPr algn="ctr"/>
            <a:r>
              <a:rPr lang="fa-IR" dirty="0" smtClean="0"/>
              <a:t>نکته : در صورت درخواست شریک تجاری برای افزایش میزان کارمزد جعاله بازاریابی و به تبع آن ، کاهش میزان سپرده متقاضیان خرید اعتباری محصولات و خدمات میسر خواهد بود </a:t>
            </a:r>
            <a:endParaRPr lang="fa-IR" dirty="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360"/>
                                          </p:val>
                                        </p:tav>
                                        <p:tav tm="100000">
                                          <p:val>
                                            <p:fltVal val="0"/>
                                          </p:val>
                                        </p:tav>
                                      </p:tavLst>
                                    </p:anim>
                                    <p:animEffect transition="in" filter="fade">
                                      <p:cBhvr>
                                        <p:cTn id="10" dur="1000"/>
                                        <p:tgtEl>
                                          <p:spTgt spid="6">
                                            <p:txEl>
                                              <p:pRg st="0" end="0"/>
                                            </p:txEl>
                                          </p:spTgt>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360"/>
                                          </p:val>
                                        </p:tav>
                                        <p:tav tm="100000">
                                          <p:val>
                                            <p:fltVal val="0"/>
                                          </p:val>
                                        </p:tav>
                                      </p:tavLst>
                                    </p:anim>
                                    <p:animEffect transition="in" filter="fade">
                                      <p:cBhvr>
                                        <p:cTn id="16" dur="1000"/>
                                        <p:tgtEl>
                                          <p:spTgt spid="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360"/>
                                          </p:val>
                                        </p:tav>
                                        <p:tav tm="100000">
                                          <p:val>
                                            <p:fltVal val="0"/>
                                          </p:val>
                                        </p:tav>
                                      </p:tavLst>
                                    </p:anim>
                                    <p:animEffect transition="in" filter="fade">
                                      <p:cBhvr>
                                        <p:cTn id="22" dur="1000"/>
                                        <p:tgtEl>
                                          <p:spTgt spid="5"/>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amond(in)">
                                      <p:cBhvr>
                                        <p:cTn id="2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fa-IR" b="1" dirty="0" smtClean="0"/>
              <a:t>جمع بندی:</a:t>
            </a:r>
            <a:endParaRPr lang="en-US" dirty="0"/>
          </a:p>
        </p:txBody>
      </p:sp>
      <p:sp>
        <p:nvSpPr>
          <p:cNvPr id="3" name="Content Placeholder 2"/>
          <p:cNvSpPr>
            <a:spLocks noGrp="1"/>
          </p:cNvSpPr>
          <p:nvPr>
            <p:ph idx="1"/>
          </p:nvPr>
        </p:nvSpPr>
        <p:spPr/>
        <p:txBody>
          <a:bodyPr/>
          <a:lstStyle/>
          <a:p>
            <a:pPr algn="just"/>
            <a:r>
              <a:rPr lang="fa-IR" dirty="0" smtClean="0"/>
              <a:t>استفاده از تمامی ظرفیت های موجود در بانک، اعم از نیروی انسانی، محصولات و خدمات، مشتریان بالقوه و بالفعل، ابزارهای اجرایی و سایر عوامل وابسته می تواند متضمن موفقیت شما در فرآیند بازاریابی و توسعه سهم از بازار باشد. لذا مدیریت شعبه می بایست نسبت به کلیه پتانسیل های پنهان و آشکار و ظرفیت هایی همچون سازمان ها، ادارات و شرکت های خصوصی و دولتی نهایت بهره برداری جهت ارتقای سودآوری و افزایش بهره وری در بانک اهتمام ویژه به عمل آورد.</a:t>
            </a:r>
            <a:endParaRPr lang="en-US" dirty="0"/>
          </a:p>
        </p:txBody>
      </p:sp>
    </p:spTree>
  </p:cSld>
  <p:clrMapOvr>
    <a:masterClrMapping/>
  </p:clrMapOvr>
  <p:transition>
    <p:pull dir="d"/>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96000"/>
          </a:blip>
          <a:srcRect/>
          <a:stretch>
            <a:fillRect l="-2000" t="-2000" r="-4000" b="-6000"/>
          </a:stretch>
        </a:blipFill>
        <a:effectLst/>
      </p:bgPr>
    </p:bg>
    <p:spTree>
      <p:nvGrpSpPr>
        <p:cNvPr id="1" name=""/>
        <p:cNvGrpSpPr/>
        <p:nvPr/>
      </p:nvGrpSpPr>
      <p:grpSpPr>
        <a:xfrm>
          <a:off x="0" y="0"/>
          <a:ext cx="0" cy="0"/>
          <a:chOff x="0" y="0"/>
          <a:chExt cx="0" cy="0"/>
        </a:xfrm>
      </p:grpSpPr>
      <p:pic>
        <p:nvPicPr>
          <p:cNvPr id="6" name="Picture 5" descr="D:\Users\ali00\Desktop\500.gif"/>
          <p:cNvPicPr>
            <a:picLocks noChangeAspect="1" noChangeArrowheads="1"/>
          </p:cNvPicPr>
          <p:nvPr/>
        </p:nvPicPr>
        <p:blipFill>
          <a:blip r:embed="rId4" cstate="print"/>
          <a:srcRect/>
          <a:stretch>
            <a:fillRect/>
          </a:stretch>
        </p:blipFill>
        <p:spPr bwMode="auto">
          <a:xfrm>
            <a:off x="76200" y="76200"/>
            <a:ext cx="1457546" cy="838200"/>
          </a:xfrm>
          <a:prstGeom prst="rect">
            <a:avLst/>
          </a:prstGeom>
          <a:noFill/>
          <a:effectLst>
            <a:glow rad="63500">
              <a:srgbClr val="FFFF00">
                <a:alpha val="40000"/>
              </a:srgbClr>
            </a:glow>
          </a:effectLst>
        </p:spPr>
      </p:pic>
      <p:sp>
        <p:nvSpPr>
          <p:cNvPr id="10" name="Rectangle 9">
            <a:hlinkClick r:id="rId5" action="ppaction://hlinksldjump"/>
          </p:cNvPr>
          <p:cNvSpPr/>
          <p:nvPr/>
        </p:nvSpPr>
        <p:spPr>
          <a:xfrm>
            <a:off x="-9092" y="6021288"/>
            <a:ext cx="2643206" cy="738664"/>
          </a:xfrm>
          <a:prstGeom prst="rect">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pPr algn="ctr" defTabSz="815975" eaLnBrk="0" hangingPunct="0"/>
            <a:r>
              <a:rPr lang="fa-IR" sz="1400" b="1" dirty="0">
                <a:solidFill>
                  <a:srgbClr val="C00000"/>
                </a:solidFill>
                <a:effectLst>
                  <a:outerShdw blurRad="38100" dist="38100" dir="2700000" algn="tl">
                    <a:srgbClr val="000000">
                      <a:alpha val="43137"/>
                    </a:srgbClr>
                  </a:outerShdw>
                </a:effectLst>
                <a:cs typeface="B Nazanin" pitchFamily="2" charset="-78"/>
              </a:rPr>
              <a:t>تهیه و تنظیم : دایره طرح و </a:t>
            </a:r>
            <a:r>
              <a:rPr lang="fa-IR" sz="1400" b="1" dirty="0" smtClean="0">
                <a:solidFill>
                  <a:srgbClr val="C00000"/>
                </a:solidFill>
                <a:effectLst>
                  <a:outerShdw blurRad="38100" dist="38100" dir="2700000" algn="tl">
                    <a:srgbClr val="000000">
                      <a:alpha val="43137"/>
                    </a:srgbClr>
                  </a:outerShdw>
                </a:effectLst>
                <a:cs typeface="B Nazanin" pitchFamily="2" charset="-78"/>
              </a:rPr>
              <a:t>توسعه بانک مهر اقتصاد استان مازندران </a:t>
            </a:r>
            <a:r>
              <a:rPr lang="fa-IR" sz="1400" b="1" dirty="0" smtClean="0">
                <a:solidFill>
                  <a:srgbClr val="C00000"/>
                </a:solidFill>
                <a:effectLst>
                  <a:outerShdw blurRad="38100" dist="38100" dir="2700000" algn="tl">
                    <a:srgbClr val="000000">
                      <a:alpha val="43137"/>
                    </a:srgbClr>
                  </a:outerShdw>
                </a:effectLst>
                <a:cs typeface="B Nazanin" pitchFamily="2" charset="-78"/>
              </a:rPr>
              <a:t>، دکتر حسين </a:t>
            </a:r>
            <a:r>
              <a:rPr lang="fa-IR" sz="1400" b="1" dirty="0" smtClean="0">
                <a:solidFill>
                  <a:srgbClr val="C00000"/>
                </a:solidFill>
                <a:effectLst>
                  <a:outerShdw blurRad="38100" dist="38100" dir="2700000" algn="tl">
                    <a:srgbClr val="000000">
                      <a:alpha val="43137"/>
                    </a:srgbClr>
                  </a:outerShdw>
                </a:effectLst>
                <a:cs typeface="B Nazanin" pitchFamily="2" charset="-78"/>
              </a:rPr>
              <a:t>امینی راد</a:t>
            </a:r>
            <a:endParaRPr lang="en-US" sz="1400" b="1" dirty="0">
              <a:solidFill>
                <a:srgbClr val="C00000"/>
              </a:solidFill>
              <a:effectLst>
                <a:outerShdw blurRad="38100" dist="38100" dir="2700000" algn="tl">
                  <a:srgbClr val="000000">
                    <a:alpha val="43137"/>
                  </a:srgbClr>
                </a:outerShdw>
              </a:effectLst>
              <a:cs typeface="B Nazanin" pitchFamily="2" charset="-78"/>
            </a:endParaRPr>
          </a:p>
        </p:txBody>
      </p:sp>
    </p:spTree>
    <p:extLst>
      <p:ext uri="{BB962C8B-B14F-4D97-AF65-F5344CB8AC3E}">
        <p14:creationId xmlns:p14="http://schemas.microsoft.com/office/powerpoint/2010/main" val="2916548006"/>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1)">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7523</TotalTime>
  <Words>3159</Words>
  <Application>Microsoft Office PowerPoint</Application>
  <PresentationFormat>On-screen Show (4:3)</PresentationFormat>
  <Paragraphs>263</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 سود و زیان</vt:lpstr>
      <vt:lpstr>PowerPoint Presentation</vt:lpstr>
      <vt:lpstr>PowerPoint Presentation</vt:lpstr>
      <vt:lpstr>PowerPoint Presentation</vt:lpstr>
      <vt:lpstr>PowerPoint Presentation</vt:lpstr>
      <vt:lpstr>PowerPoint Presentation</vt:lpstr>
      <vt:lpstr>PowerPoint Presentation</vt:lpstr>
      <vt:lpstr>از عوامل اصلی مدیریت محصولات بانک ابتدا شناسایی و تحلیل شرایط محیطی حاکم بر عملکرد بانکها می باشد که به دو عامل برون زا و درون زا تقسیم می شود: </vt:lpstr>
      <vt:lpstr>PowerPoint Presentation</vt:lpstr>
      <vt:lpstr>PowerPoint Presentation</vt:lpstr>
      <vt:lpstr>ب- عوامل درون زا  </vt:lpstr>
      <vt:lpstr>PowerPoint Presentation</vt:lpstr>
      <vt:lpstr>۶ تکنیک موفقیت در ارائه محصولات و خدمات </vt:lpstr>
      <vt:lpstr>۱. تطبیق ویژگی‌های محصول با نیاز بازار </vt:lpstr>
      <vt:lpstr>۲. توضیحات واضح و محل قرارگیری مناسب آن برروی محصول </vt:lpstr>
      <vt:lpstr>۳. تعیین اهداف واضح </vt:lpstr>
      <vt:lpstr>۴. سرمایه‌های بالقوه و رایگان تبلیغاتی </vt:lpstr>
      <vt:lpstr>۵. تحریک بخش تقاضای بازار برای آن محصول </vt:lpstr>
      <vt:lpstr>شما بدون توجه به بزرگی یا کوچکی شرکت و کسب‌وکار خود با روش‌های زیر می‌توانید این کار را انجام دهید: </vt:lpstr>
      <vt:lpstr>۶. زمان‌بندی درست در عرضه‌ی محصول به‌منظور فروش حداکثری </vt:lpstr>
      <vt:lpstr>سوال اساسی: چه محصولات و خدماتی را در چه زمانی از سال به چه کسانی ارائه کنیم تا بیشترین بازدهی نصیب بانک مهر اقتصاد شود؟</vt:lpstr>
      <vt:lpstr>تفکیک محصولات و خدمات بانک</vt:lpstr>
      <vt:lpstr>PowerPoint Presentation</vt:lpstr>
      <vt:lpstr>PowerPoint Presentation</vt:lpstr>
      <vt:lpstr>جمع بندی:</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mrs emadi</dc:creator>
  <cp:lastModifiedBy>Dr. Rad</cp:lastModifiedBy>
  <cp:revision>637</cp:revision>
  <dcterms:created xsi:type="dcterms:W3CDTF">2016-04-05T04:37:30Z</dcterms:created>
  <dcterms:modified xsi:type="dcterms:W3CDTF">2020-09-30T08:58:08Z</dcterms:modified>
</cp:coreProperties>
</file>